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7" r:id="rId2"/>
    <p:sldId id="394" r:id="rId3"/>
    <p:sldId id="360" r:id="rId4"/>
    <p:sldId id="426" r:id="rId5"/>
    <p:sldId id="427" r:id="rId6"/>
    <p:sldId id="430" r:id="rId7"/>
    <p:sldId id="428" r:id="rId8"/>
    <p:sldId id="431" r:id="rId9"/>
    <p:sldId id="429" r:id="rId10"/>
  </p:sldIdLst>
  <p:sldSz cx="9144000" cy="6858000" type="screen4x3"/>
  <p:notesSz cx="6645275" cy="9775825"/>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084" cy="490040"/>
          </a:xfrm>
          <a:prstGeom prst="rect">
            <a:avLst/>
          </a:prstGeom>
        </p:spPr>
        <p:txBody>
          <a:bodyPr vert="horz" lIns="89639" tIns="44819" rIns="89639" bIns="44819" rtlCol="0"/>
          <a:lstStyle>
            <a:lvl1pPr algn="l">
              <a:defRPr sz="1200"/>
            </a:lvl1pPr>
          </a:lstStyle>
          <a:p>
            <a:endParaRPr lang="en-GB"/>
          </a:p>
        </p:txBody>
      </p:sp>
      <p:sp>
        <p:nvSpPr>
          <p:cNvPr id="3" name="Date Placeholder 2"/>
          <p:cNvSpPr>
            <a:spLocks noGrp="1"/>
          </p:cNvSpPr>
          <p:nvPr>
            <p:ph type="dt" sz="quarter" idx="1"/>
          </p:nvPr>
        </p:nvSpPr>
        <p:spPr>
          <a:xfrm>
            <a:off x="3763641" y="0"/>
            <a:ext cx="2880084" cy="490040"/>
          </a:xfrm>
          <a:prstGeom prst="rect">
            <a:avLst/>
          </a:prstGeom>
        </p:spPr>
        <p:txBody>
          <a:bodyPr vert="horz" lIns="89639" tIns="44819" rIns="89639" bIns="44819" rtlCol="0"/>
          <a:lstStyle>
            <a:lvl1pPr algn="r">
              <a:defRPr sz="1200"/>
            </a:lvl1pPr>
          </a:lstStyle>
          <a:p>
            <a:fld id="{E69554E5-E59C-418D-9B76-4DA93BC44DF3}" type="datetimeFigureOut">
              <a:rPr lang="en-GB" smtClean="0"/>
              <a:t>12/03/2019</a:t>
            </a:fld>
            <a:endParaRPr lang="en-GB"/>
          </a:p>
        </p:txBody>
      </p:sp>
      <p:sp>
        <p:nvSpPr>
          <p:cNvPr id="4" name="Footer Placeholder 3"/>
          <p:cNvSpPr>
            <a:spLocks noGrp="1"/>
          </p:cNvSpPr>
          <p:nvPr>
            <p:ph type="ftr" sz="quarter" idx="2"/>
          </p:nvPr>
        </p:nvSpPr>
        <p:spPr>
          <a:xfrm>
            <a:off x="0" y="9285786"/>
            <a:ext cx="2880084" cy="490040"/>
          </a:xfrm>
          <a:prstGeom prst="rect">
            <a:avLst/>
          </a:prstGeom>
        </p:spPr>
        <p:txBody>
          <a:bodyPr vert="horz" lIns="89639" tIns="44819" rIns="89639" bIns="44819" rtlCol="0" anchor="b"/>
          <a:lstStyle>
            <a:lvl1pPr algn="l">
              <a:defRPr sz="1200"/>
            </a:lvl1pPr>
          </a:lstStyle>
          <a:p>
            <a:endParaRPr lang="en-GB"/>
          </a:p>
        </p:txBody>
      </p:sp>
      <p:sp>
        <p:nvSpPr>
          <p:cNvPr id="5" name="Slide Number Placeholder 4"/>
          <p:cNvSpPr>
            <a:spLocks noGrp="1"/>
          </p:cNvSpPr>
          <p:nvPr>
            <p:ph type="sldNum" sz="quarter" idx="3"/>
          </p:nvPr>
        </p:nvSpPr>
        <p:spPr>
          <a:xfrm>
            <a:off x="3763641" y="9285786"/>
            <a:ext cx="2880084" cy="490040"/>
          </a:xfrm>
          <a:prstGeom prst="rect">
            <a:avLst/>
          </a:prstGeom>
        </p:spPr>
        <p:txBody>
          <a:bodyPr vert="horz" lIns="89639" tIns="44819" rIns="89639" bIns="44819" rtlCol="0" anchor="b"/>
          <a:lstStyle>
            <a:lvl1pPr algn="r">
              <a:defRPr sz="1200"/>
            </a:lvl1pPr>
          </a:lstStyle>
          <a:p>
            <a:fld id="{2CBC5FA1-20D2-4E54-8224-C6968471AF5C}" type="slidenum">
              <a:rPr lang="en-GB" smtClean="0"/>
              <a:t>‹#›</a:t>
            </a:fld>
            <a:endParaRPr lang="en-GB"/>
          </a:p>
        </p:txBody>
      </p:sp>
    </p:spTree>
    <p:extLst>
      <p:ext uri="{BB962C8B-B14F-4D97-AF65-F5344CB8AC3E}">
        <p14:creationId xmlns:p14="http://schemas.microsoft.com/office/powerpoint/2010/main" val="88513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1"/>
            <a:ext cx="2879619" cy="488791"/>
          </a:xfrm>
          <a:prstGeom prst="rect">
            <a:avLst/>
          </a:prstGeom>
          <a:noFill/>
          <a:ln w="9525">
            <a:noFill/>
            <a:miter lim="800000"/>
            <a:headEnd/>
            <a:tailEnd/>
          </a:ln>
          <a:effectLst/>
        </p:spPr>
        <p:txBody>
          <a:bodyPr vert="horz" wrap="square" lIns="89639" tIns="44819" rIns="89639" bIns="44819" numCol="1" anchor="t" anchorCtr="0" compatLnSpc="1">
            <a:prstTxWarp prst="textNoShape">
              <a:avLst/>
            </a:prstTxWarp>
          </a:bodyPr>
          <a:lstStyle>
            <a:lvl1pPr>
              <a:defRPr sz="1200">
                <a:ea typeface="+mn-ea"/>
              </a:defRPr>
            </a:lvl1pPr>
          </a:lstStyle>
          <a:p>
            <a:pPr>
              <a:defRPr/>
            </a:pPr>
            <a:endParaRPr lang="en-US" dirty="0"/>
          </a:p>
        </p:txBody>
      </p:sp>
      <p:sp>
        <p:nvSpPr>
          <p:cNvPr id="8195" name="Rectangle 3"/>
          <p:cNvSpPr>
            <a:spLocks noGrp="1" noChangeArrowheads="1"/>
          </p:cNvSpPr>
          <p:nvPr>
            <p:ph type="dt" idx="1"/>
          </p:nvPr>
        </p:nvSpPr>
        <p:spPr bwMode="auto">
          <a:xfrm>
            <a:off x="3764118" y="1"/>
            <a:ext cx="2879619" cy="488791"/>
          </a:xfrm>
          <a:prstGeom prst="rect">
            <a:avLst/>
          </a:prstGeom>
          <a:noFill/>
          <a:ln w="9525">
            <a:noFill/>
            <a:miter lim="800000"/>
            <a:headEnd/>
            <a:tailEnd/>
          </a:ln>
          <a:effectLst/>
        </p:spPr>
        <p:txBody>
          <a:bodyPr vert="horz" wrap="square" lIns="89639" tIns="44819" rIns="89639" bIns="44819" numCol="1" anchor="t" anchorCtr="0" compatLnSpc="1">
            <a:prstTxWarp prst="textNoShape">
              <a:avLst/>
            </a:prstTxWarp>
          </a:bodyPr>
          <a:lstStyle>
            <a:lvl1pPr algn="r">
              <a:defRPr sz="1200">
                <a:ea typeface="+mn-ea"/>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881063" y="733425"/>
            <a:ext cx="4883150" cy="36639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64528" y="4643518"/>
            <a:ext cx="5316220" cy="4399121"/>
          </a:xfrm>
          <a:prstGeom prst="rect">
            <a:avLst/>
          </a:prstGeom>
          <a:noFill/>
          <a:ln w="9525">
            <a:noFill/>
            <a:miter lim="800000"/>
            <a:headEnd/>
            <a:tailEnd/>
          </a:ln>
          <a:effectLst/>
        </p:spPr>
        <p:txBody>
          <a:bodyPr vert="horz" wrap="square" lIns="89639" tIns="44819" rIns="89639" bIns="448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2" y="9285339"/>
            <a:ext cx="2879619" cy="488791"/>
          </a:xfrm>
          <a:prstGeom prst="rect">
            <a:avLst/>
          </a:prstGeom>
          <a:noFill/>
          <a:ln w="9525">
            <a:noFill/>
            <a:miter lim="800000"/>
            <a:headEnd/>
            <a:tailEnd/>
          </a:ln>
          <a:effectLst/>
        </p:spPr>
        <p:txBody>
          <a:bodyPr vert="horz" wrap="square" lIns="89639" tIns="44819" rIns="89639" bIns="44819" numCol="1" anchor="b" anchorCtr="0" compatLnSpc="1">
            <a:prstTxWarp prst="textNoShape">
              <a:avLst/>
            </a:prstTxWarp>
          </a:bodyPr>
          <a:lstStyle>
            <a:lvl1pPr>
              <a:defRPr sz="120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764118" y="9285339"/>
            <a:ext cx="2879619" cy="488791"/>
          </a:xfrm>
          <a:prstGeom prst="rect">
            <a:avLst/>
          </a:prstGeom>
          <a:noFill/>
          <a:ln w="9525">
            <a:noFill/>
            <a:miter lim="800000"/>
            <a:headEnd/>
            <a:tailEnd/>
          </a:ln>
          <a:effectLst/>
        </p:spPr>
        <p:txBody>
          <a:bodyPr vert="horz" wrap="square" lIns="89639" tIns="44819" rIns="89639" bIns="44819" numCol="1" anchor="b" anchorCtr="0" compatLnSpc="1">
            <a:prstTxWarp prst="textNoShape">
              <a:avLst/>
            </a:prstTxWarp>
          </a:bodyPr>
          <a:lstStyle>
            <a:lvl1pPr algn="r">
              <a:defRPr sz="1200"/>
            </a:lvl1pPr>
          </a:lstStyle>
          <a:p>
            <a:fld id="{C71C0273-3FBB-4300-BDE1-A5BB374CC928}" type="slidenum">
              <a:rPr lang="en-US"/>
              <a:pPr/>
              <a:t>‹#›</a:t>
            </a:fld>
            <a:endParaRPr lang="en-US" dirty="0"/>
          </a:p>
        </p:txBody>
      </p:sp>
    </p:spTree>
    <p:extLst>
      <p:ext uri="{BB962C8B-B14F-4D97-AF65-F5344CB8AC3E}">
        <p14:creationId xmlns:p14="http://schemas.microsoft.com/office/powerpoint/2010/main" val="2564960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56442D85-5517-4109-A4FC-E333B3210A29}" type="slidenum">
              <a:rPr lang="en-US"/>
              <a:pPr/>
              <a:t>1</a:t>
            </a:fld>
            <a:endParaRPr lang="en-US"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12404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2</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GB" dirty="0" smtClean="0"/>
          </a:p>
        </p:txBody>
      </p:sp>
    </p:spTree>
    <p:extLst>
      <p:ext uri="{BB962C8B-B14F-4D97-AF65-F5344CB8AC3E}">
        <p14:creationId xmlns:p14="http://schemas.microsoft.com/office/powerpoint/2010/main" val="41069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3</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73703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4</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Survey going out –</a:t>
            </a:r>
            <a:r>
              <a:rPr lang="en-US" baseline="0" dirty="0" smtClean="0"/>
              <a:t> please share with everyone in your workplace, even if they aren’t members or educators</a:t>
            </a:r>
            <a:endParaRPr lang="en-US" dirty="0" smtClean="0"/>
          </a:p>
        </p:txBody>
      </p:sp>
    </p:spTree>
    <p:extLst>
      <p:ext uri="{BB962C8B-B14F-4D97-AF65-F5344CB8AC3E}">
        <p14:creationId xmlns:p14="http://schemas.microsoft.com/office/powerpoint/2010/main" val="336717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5</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UCU is just one of the trade unions who have members in</a:t>
            </a:r>
            <a:r>
              <a:rPr lang="en-US" baseline="0" dirty="0" smtClean="0"/>
              <a:t> TPS.</a:t>
            </a:r>
            <a:endParaRPr lang="en-US" dirty="0" smtClean="0"/>
          </a:p>
        </p:txBody>
      </p:sp>
    </p:spTree>
    <p:extLst>
      <p:ext uri="{BB962C8B-B14F-4D97-AF65-F5344CB8AC3E}">
        <p14:creationId xmlns:p14="http://schemas.microsoft.com/office/powerpoint/2010/main" val="3049724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6</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UCU is just one of the trade unions who have members in</a:t>
            </a:r>
            <a:r>
              <a:rPr lang="en-US" baseline="0" smtClean="0"/>
              <a:t> TPS.</a:t>
            </a:r>
            <a:endParaRPr lang="en-US" dirty="0" smtClean="0"/>
          </a:p>
        </p:txBody>
      </p:sp>
    </p:spTree>
    <p:extLst>
      <p:ext uri="{BB962C8B-B14F-4D97-AF65-F5344CB8AC3E}">
        <p14:creationId xmlns:p14="http://schemas.microsoft.com/office/powerpoint/2010/main" val="2668685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7</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smtClean="0"/>
              <a:t>PSI review</a:t>
            </a:r>
          </a:p>
          <a:p>
            <a:pPr eaLnBrk="1" hangingPunct="1"/>
            <a:r>
              <a:rPr lang="en-US" smtClean="0"/>
              <a:t>Meeting with HMPPS</a:t>
            </a:r>
          </a:p>
          <a:p>
            <a:pPr eaLnBrk="1" hangingPunct="1"/>
            <a:r>
              <a:rPr lang="en-US" smtClean="0"/>
              <a:t>Non exclusion</a:t>
            </a:r>
            <a:r>
              <a:rPr lang="en-US" baseline="0" smtClean="0"/>
              <a:t> exclusions – contact me ASAP so we can issue a notice before action letter</a:t>
            </a:r>
            <a:endParaRPr lang="en-US" dirty="0" smtClean="0"/>
          </a:p>
        </p:txBody>
      </p:sp>
    </p:spTree>
    <p:extLst>
      <p:ext uri="{BB962C8B-B14F-4D97-AF65-F5344CB8AC3E}">
        <p14:creationId xmlns:p14="http://schemas.microsoft.com/office/powerpoint/2010/main" val="299428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8</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Non exclusion</a:t>
            </a:r>
            <a:r>
              <a:rPr lang="en-US" baseline="0" dirty="0" smtClean="0"/>
              <a:t> exclusions – contact me ASAP so we can issue a notice before action letter</a:t>
            </a:r>
            <a:endParaRPr lang="en-US" dirty="0" smtClean="0"/>
          </a:p>
        </p:txBody>
      </p:sp>
    </p:spTree>
    <p:extLst>
      <p:ext uri="{BB962C8B-B14F-4D97-AF65-F5344CB8AC3E}">
        <p14:creationId xmlns:p14="http://schemas.microsoft.com/office/powerpoint/2010/main" val="2778623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2EAB629-A8C6-487D-BD23-E311A8626C18}" type="slidenum">
              <a:rPr lang="en-US"/>
              <a:pPr/>
              <a:t>9</a:t>
            </a:fld>
            <a:endParaRPr lang="en-US"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Novus</a:t>
            </a:r>
            <a:r>
              <a:rPr lang="en-US" baseline="0" dirty="0" smtClean="0"/>
              <a:t> – Project Connect</a:t>
            </a:r>
          </a:p>
          <a:p>
            <a:pPr eaLnBrk="1" hangingPunct="1"/>
            <a:r>
              <a:rPr lang="en-US" baseline="0" dirty="0" smtClean="0"/>
              <a:t>PeoplePlus – possible pay framework talks</a:t>
            </a:r>
          </a:p>
          <a:p>
            <a:pPr eaLnBrk="1" hangingPunct="1"/>
            <a:r>
              <a:rPr lang="en-US" baseline="0" dirty="0" smtClean="0"/>
              <a:t>Weston – need to get a proper recognition agreement</a:t>
            </a:r>
            <a:endParaRPr lang="en-US" dirty="0" smtClean="0"/>
          </a:p>
        </p:txBody>
      </p:sp>
    </p:spTree>
    <p:extLst>
      <p:ext uri="{BB962C8B-B14F-4D97-AF65-F5344CB8AC3E}">
        <p14:creationId xmlns:p14="http://schemas.microsoft.com/office/powerpoint/2010/main" val="203528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0BD28BA5-9E72-449B-9176-7D58F425B1C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53DD5601-8D5A-46AA-A0EE-FB82CDE7311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AD5A30F4-7CBA-4525-86B8-87F9A7DEFE21}"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89E4C294-6F57-47A1-B869-51E0D9E1902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F292AAB3-C304-44ED-AE41-ED08D9EC3AF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E1F8C261-DF94-448F-940A-C691B6375C67}"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E233E71C-C946-44D7-AD50-0EA68EC2AC62}"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D67B5936-36AB-49F6-B169-D674CD64D8EF}"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2931363A-2D28-443B-B08D-9FFD4F30230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C29FA28-BB88-48C9-BC79-17C9A6E5854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141587E-EDB8-478D-A6D0-9A7BCB80C387}"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ABE3D32-D5D5-4571-BD6D-B7CE9B95E8B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4213" y="404813"/>
            <a:ext cx="1079500" cy="6453187"/>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4339" name="Rectangle 3"/>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4340" name="Rectangle 4"/>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pic>
        <p:nvPicPr>
          <p:cNvPr id="14342" name="Picture 6" descr="ucu_colour"/>
          <p:cNvPicPr>
            <a:picLocks noChangeAspect="1" noChangeArrowheads="1"/>
          </p:cNvPicPr>
          <p:nvPr/>
        </p:nvPicPr>
        <p:blipFill>
          <a:blip r:embed="rId3" cstate="print"/>
          <a:srcRect/>
          <a:stretch>
            <a:fillRect/>
          </a:stretch>
        </p:blipFill>
        <p:spPr bwMode="auto">
          <a:xfrm>
            <a:off x="2195513" y="1412875"/>
            <a:ext cx="6048375" cy="2232025"/>
          </a:xfrm>
          <a:prstGeom prst="rect">
            <a:avLst/>
          </a:prstGeom>
          <a:noFill/>
          <a:ln w="9525">
            <a:noFill/>
            <a:miter lim="800000"/>
            <a:headEnd/>
            <a:tailEnd/>
          </a:ln>
        </p:spPr>
      </p:pic>
      <p:sp>
        <p:nvSpPr>
          <p:cNvPr id="14344" name="Rectangle 8"/>
          <p:cNvSpPr>
            <a:spLocks noChangeArrowheads="1"/>
          </p:cNvSpPr>
          <p:nvPr/>
        </p:nvSpPr>
        <p:spPr bwMode="auto">
          <a:xfrm rot="5400000">
            <a:off x="1008063" y="5526087"/>
            <a:ext cx="1079500" cy="1584325"/>
          </a:xfrm>
          <a:prstGeom prst="rect">
            <a:avLst/>
          </a:prstGeom>
          <a:solidFill>
            <a:srgbClr val="4F4074"/>
          </a:solidFill>
          <a:ln w="9525">
            <a:noFill/>
            <a:miter lim="800000"/>
            <a:headEnd/>
            <a:tailEnd/>
          </a:ln>
        </p:spPr>
        <p:txBody>
          <a:bodyPr wrap="none" anchor="ctr"/>
          <a:lstStyle/>
          <a:p>
            <a:endParaRPr lang="en-GB" sz="1800" dirty="0"/>
          </a:p>
        </p:txBody>
      </p:sp>
      <p:sp>
        <p:nvSpPr>
          <p:cNvPr id="14345" name="Rectangle 9"/>
          <p:cNvSpPr>
            <a:spLocks noChangeArrowheads="1"/>
          </p:cNvSpPr>
          <p:nvPr/>
        </p:nvSpPr>
        <p:spPr bwMode="auto">
          <a:xfrm rot="5400000">
            <a:off x="8334375" y="6048375"/>
            <a:ext cx="1079500" cy="539750"/>
          </a:xfrm>
          <a:prstGeom prst="rect">
            <a:avLst/>
          </a:prstGeom>
          <a:solidFill>
            <a:srgbClr val="4F4074">
              <a:alpha val="5098"/>
            </a:srgbClr>
          </a:solidFill>
          <a:ln w="9525">
            <a:noFill/>
            <a:miter lim="800000"/>
            <a:headEnd/>
            <a:tailEnd/>
          </a:ln>
        </p:spPr>
        <p:txBody>
          <a:bodyPr wrap="none" anchor="ctr"/>
          <a:lstStyle/>
          <a:p>
            <a:endParaRPr lang="en-GB" sz="1800" dirty="0"/>
          </a:p>
        </p:txBody>
      </p:sp>
      <p:sp>
        <p:nvSpPr>
          <p:cNvPr id="14346" name="Rectangle 10"/>
          <p:cNvSpPr>
            <a:spLocks noChangeArrowheads="1"/>
          </p:cNvSpPr>
          <p:nvPr/>
        </p:nvSpPr>
        <p:spPr bwMode="auto">
          <a:xfrm rot="5400000">
            <a:off x="7921626" y="6173787"/>
            <a:ext cx="1079500" cy="288925"/>
          </a:xfrm>
          <a:prstGeom prst="rect">
            <a:avLst/>
          </a:prstGeom>
          <a:solidFill>
            <a:srgbClr val="4F4074">
              <a:alpha val="10196"/>
            </a:srgbClr>
          </a:solidFill>
          <a:ln w="9525">
            <a:noFill/>
            <a:miter lim="800000"/>
            <a:headEnd/>
            <a:tailEnd/>
          </a:ln>
        </p:spPr>
        <p:txBody>
          <a:bodyPr wrap="none" anchor="ctr"/>
          <a:lstStyle/>
          <a:p>
            <a:endParaRPr lang="en-GB" sz="1800" dirty="0"/>
          </a:p>
        </p:txBody>
      </p:sp>
      <p:sp>
        <p:nvSpPr>
          <p:cNvPr id="14347" name="Rectangle 11"/>
          <p:cNvSpPr>
            <a:spLocks noChangeArrowheads="1"/>
          </p:cNvSpPr>
          <p:nvPr/>
        </p:nvSpPr>
        <p:spPr bwMode="auto">
          <a:xfrm rot="5400000">
            <a:off x="7632701" y="6173787"/>
            <a:ext cx="1079500" cy="288925"/>
          </a:xfrm>
          <a:prstGeom prst="rect">
            <a:avLst/>
          </a:prstGeom>
          <a:solidFill>
            <a:srgbClr val="4F4074">
              <a:alpha val="14902"/>
            </a:srgbClr>
          </a:solidFill>
          <a:ln w="9525">
            <a:noFill/>
            <a:miter lim="800000"/>
            <a:headEnd/>
            <a:tailEnd/>
          </a:ln>
        </p:spPr>
        <p:txBody>
          <a:bodyPr wrap="none" anchor="ctr"/>
          <a:lstStyle/>
          <a:p>
            <a:endParaRPr lang="en-GB" sz="1800" dirty="0"/>
          </a:p>
        </p:txBody>
      </p:sp>
      <p:sp>
        <p:nvSpPr>
          <p:cNvPr id="14348" name="Rectangle 12"/>
          <p:cNvSpPr>
            <a:spLocks noChangeArrowheads="1"/>
          </p:cNvSpPr>
          <p:nvPr/>
        </p:nvSpPr>
        <p:spPr bwMode="auto">
          <a:xfrm rot="5400000">
            <a:off x="7344569" y="6174581"/>
            <a:ext cx="1079500" cy="287338"/>
          </a:xfrm>
          <a:prstGeom prst="rect">
            <a:avLst/>
          </a:prstGeom>
          <a:solidFill>
            <a:srgbClr val="4F4074">
              <a:alpha val="20000"/>
            </a:srgbClr>
          </a:solidFill>
          <a:ln w="9525">
            <a:noFill/>
            <a:miter lim="800000"/>
            <a:headEnd/>
            <a:tailEnd/>
          </a:ln>
        </p:spPr>
        <p:txBody>
          <a:bodyPr wrap="none" anchor="ctr"/>
          <a:lstStyle/>
          <a:p>
            <a:endParaRPr lang="en-GB" sz="1800" dirty="0"/>
          </a:p>
        </p:txBody>
      </p:sp>
      <p:sp>
        <p:nvSpPr>
          <p:cNvPr id="14349" name="Rectangle 13"/>
          <p:cNvSpPr>
            <a:spLocks noChangeArrowheads="1"/>
          </p:cNvSpPr>
          <p:nvPr/>
        </p:nvSpPr>
        <p:spPr bwMode="auto">
          <a:xfrm rot="5400000">
            <a:off x="7056438" y="6173787"/>
            <a:ext cx="1079500" cy="288925"/>
          </a:xfrm>
          <a:prstGeom prst="rect">
            <a:avLst/>
          </a:prstGeom>
          <a:solidFill>
            <a:srgbClr val="4F4074">
              <a:alpha val="25098"/>
            </a:srgbClr>
          </a:solidFill>
          <a:ln w="9525">
            <a:noFill/>
            <a:miter lim="800000"/>
            <a:headEnd/>
            <a:tailEnd/>
          </a:ln>
        </p:spPr>
        <p:txBody>
          <a:bodyPr wrap="none" anchor="ctr"/>
          <a:lstStyle/>
          <a:p>
            <a:endParaRPr lang="en-GB" sz="1800" dirty="0"/>
          </a:p>
        </p:txBody>
      </p:sp>
      <p:sp>
        <p:nvSpPr>
          <p:cNvPr id="14350" name="Rectangle 14"/>
          <p:cNvSpPr>
            <a:spLocks noChangeArrowheads="1"/>
          </p:cNvSpPr>
          <p:nvPr/>
        </p:nvSpPr>
        <p:spPr bwMode="auto">
          <a:xfrm rot="5400000">
            <a:off x="6769101" y="6173787"/>
            <a:ext cx="1079500" cy="288925"/>
          </a:xfrm>
          <a:prstGeom prst="rect">
            <a:avLst/>
          </a:prstGeom>
          <a:solidFill>
            <a:srgbClr val="4F4074">
              <a:alpha val="30196"/>
            </a:srgbClr>
          </a:solidFill>
          <a:ln w="9525">
            <a:noFill/>
            <a:miter lim="800000"/>
            <a:headEnd/>
            <a:tailEnd/>
          </a:ln>
        </p:spPr>
        <p:txBody>
          <a:bodyPr wrap="none" anchor="ctr"/>
          <a:lstStyle/>
          <a:p>
            <a:endParaRPr lang="en-GB" sz="1800" dirty="0"/>
          </a:p>
        </p:txBody>
      </p:sp>
      <p:sp>
        <p:nvSpPr>
          <p:cNvPr id="14351" name="Rectangle 15"/>
          <p:cNvSpPr>
            <a:spLocks noChangeArrowheads="1"/>
          </p:cNvSpPr>
          <p:nvPr/>
        </p:nvSpPr>
        <p:spPr bwMode="auto">
          <a:xfrm rot="5400000">
            <a:off x="6480969" y="6174581"/>
            <a:ext cx="1079500" cy="287338"/>
          </a:xfrm>
          <a:prstGeom prst="rect">
            <a:avLst/>
          </a:prstGeom>
          <a:solidFill>
            <a:srgbClr val="4F4074">
              <a:alpha val="34901"/>
            </a:srgbClr>
          </a:solidFill>
          <a:ln w="9525">
            <a:noFill/>
            <a:miter lim="800000"/>
            <a:headEnd/>
            <a:tailEnd/>
          </a:ln>
        </p:spPr>
        <p:txBody>
          <a:bodyPr wrap="none" anchor="ctr"/>
          <a:lstStyle/>
          <a:p>
            <a:endParaRPr lang="en-GB" sz="1800" dirty="0"/>
          </a:p>
        </p:txBody>
      </p:sp>
      <p:sp>
        <p:nvSpPr>
          <p:cNvPr id="14352" name="Rectangle 16"/>
          <p:cNvSpPr>
            <a:spLocks noChangeArrowheads="1"/>
          </p:cNvSpPr>
          <p:nvPr/>
        </p:nvSpPr>
        <p:spPr bwMode="auto">
          <a:xfrm rot="5400000">
            <a:off x="6192838" y="6173787"/>
            <a:ext cx="1079500" cy="288925"/>
          </a:xfrm>
          <a:prstGeom prst="rect">
            <a:avLst/>
          </a:prstGeom>
          <a:solidFill>
            <a:srgbClr val="4F4074">
              <a:alpha val="39999"/>
            </a:srgbClr>
          </a:solidFill>
          <a:ln w="9525">
            <a:noFill/>
            <a:miter lim="800000"/>
            <a:headEnd/>
            <a:tailEnd/>
          </a:ln>
        </p:spPr>
        <p:txBody>
          <a:bodyPr wrap="none" anchor="ctr"/>
          <a:lstStyle/>
          <a:p>
            <a:endParaRPr lang="en-GB" sz="1800" dirty="0"/>
          </a:p>
        </p:txBody>
      </p:sp>
      <p:sp>
        <p:nvSpPr>
          <p:cNvPr id="14353" name="Rectangle 17"/>
          <p:cNvSpPr>
            <a:spLocks noChangeArrowheads="1"/>
          </p:cNvSpPr>
          <p:nvPr/>
        </p:nvSpPr>
        <p:spPr bwMode="auto">
          <a:xfrm rot="5400000">
            <a:off x="5905501" y="6173787"/>
            <a:ext cx="1079500" cy="288925"/>
          </a:xfrm>
          <a:prstGeom prst="rect">
            <a:avLst/>
          </a:prstGeom>
          <a:solidFill>
            <a:srgbClr val="4F4074">
              <a:alpha val="45097"/>
            </a:srgbClr>
          </a:solidFill>
          <a:ln w="9525">
            <a:noFill/>
            <a:miter lim="800000"/>
            <a:headEnd/>
            <a:tailEnd/>
          </a:ln>
        </p:spPr>
        <p:txBody>
          <a:bodyPr wrap="none" anchor="ctr"/>
          <a:lstStyle/>
          <a:p>
            <a:endParaRPr lang="en-GB" sz="1800" dirty="0"/>
          </a:p>
        </p:txBody>
      </p:sp>
      <p:sp>
        <p:nvSpPr>
          <p:cNvPr id="14354" name="Rectangle 18"/>
          <p:cNvSpPr>
            <a:spLocks noChangeArrowheads="1"/>
          </p:cNvSpPr>
          <p:nvPr/>
        </p:nvSpPr>
        <p:spPr bwMode="auto">
          <a:xfrm rot="5400000">
            <a:off x="5616576" y="6173787"/>
            <a:ext cx="1079500" cy="288925"/>
          </a:xfrm>
          <a:prstGeom prst="rect">
            <a:avLst/>
          </a:prstGeom>
          <a:solidFill>
            <a:srgbClr val="4F4074">
              <a:alpha val="50195"/>
            </a:srgbClr>
          </a:solidFill>
          <a:ln w="9525">
            <a:noFill/>
            <a:miter lim="800000"/>
            <a:headEnd/>
            <a:tailEnd/>
          </a:ln>
        </p:spPr>
        <p:txBody>
          <a:bodyPr wrap="none" anchor="ctr"/>
          <a:lstStyle/>
          <a:p>
            <a:endParaRPr lang="en-GB" sz="1800" dirty="0"/>
          </a:p>
        </p:txBody>
      </p:sp>
      <p:sp>
        <p:nvSpPr>
          <p:cNvPr id="14355" name="Rectangle 19"/>
          <p:cNvSpPr>
            <a:spLocks noChangeArrowheads="1"/>
          </p:cNvSpPr>
          <p:nvPr/>
        </p:nvSpPr>
        <p:spPr bwMode="auto">
          <a:xfrm rot="5400000">
            <a:off x="5329238" y="6173787"/>
            <a:ext cx="1079500" cy="288925"/>
          </a:xfrm>
          <a:prstGeom prst="rect">
            <a:avLst/>
          </a:prstGeom>
          <a:solidFill>
            <a:srgbClr val="4F4074">
              <a:alpha val="54901"/>
            </a:srgbClr>
          </a:solidFill>
          <a:ln w="9525">
            <a:noFill/>
            <a:miter lim="800000"/>
            <a:headEnd/>
            <a:tailEnd/>
          </a:ln>
        </p:spPr>
        <p:txBody>
          <a:bodyPr wrap="none" anchor="ctr"/>
          <a:lstStyle/>
          <a:p>
            <a:endParaRPr lang="en-GB" sz="1800" dirty="0"/>
          </a:p>
        </p:txBody>
      </p:sp>
      <p:sp>
        <p:nvSpPr>
          <p:cNvPr id="14356" name="Rectangle 20"/>
          <p:cNvSpPr>
            <a:spLocks noChangeArrowheads="1"/>
          </p:cNvSpPr>
          <p:nvPr/>
        </p:nvSpPr>
        <p:spPr bwMode="auto">
          <a:xfrm rot="5400000">
            <a:off x="5040313" y="6173787"/>
            <a:ext cx="1079500" cy="288925"/>
          </a:xfrm>
          <a:prstGeom prst="rect">
            <a:avLst/>
          </a:prstGeom>
          <a:solidFill>
            <a:srgbClr val="4F4074">
              <a:alpha val="59999"/>
            </a:srgbClr>
          </a:solidFill>
          <a:ln w="9525">
            <a:noFill/>
            <a:miter lim="800000"/>
            <a:headEnd/>
            <a:tailEnd/>
          </a:ln>
        </p:spPr>
        <p:txBody>
          <a:bodyPr wrap="none" anchor="ctr"/>
          <a:lstStyle/>
          <a:p>
            <a:endParaRPr lang="en-GB" sz="1800" dirty="0"/>
          </a:p>
        </p:txBody>
      </p:sp>
      <p:sp>
        <p:nvSpPr>
          <p:cNvPr id="14357" name="Rectangle 21"/>
          <p:cNvSpPr>
            <a:spLocks noChangeArrowheads="1"/>
          </p:cNvSpPr>
          <p:nvPr/>
        </p:nvSpPr>
        <p:spPr bwMode="auto">
          <a:xfrm rot="5400000">
            <a:off x="3313113" y="6173787"/>
            <a:ext cx="1079500" cy="288925"/>
          </a:xfrm>
          <a:prstGeom prst="rect">
            <a:avLst/>
          </a:prstGeom>
          <a:solidFill>
            <a:srgbClr val="4F4074">
              <a:alpha val="89803"/>
            </a:srgbClr>
          </a:solidFill>
          <a:ln w="9525">
            <a:noFill/>
            <a:miter lim="800000"/>
            <a:headEnd/>
            <a:tailEnd/>
          </a:ln>
        </p:spPr>
        <p:txBody>
          <a:bodyPr wrap="none" anchor="ctr"/>
          <a:lstStyle/>
          <a:p>
            <a:endParaRPr lang="en-GB" sz="1800" dirty="0"/>
          </a:p>
        </p:txBody>
      </p:sp>
      <p:sp>
        <p:nvSpPr>
          <p:cNvPr id="14358" name="Rectangle 22"/>
          <p:cNvSpPr>
            <a:spLocks noChangeArrowheads="1"/>
          </p:cNvSpPr>
          <p:nvPr/>
        </p:nvSpPr>
        <p:spPr bwMode="auto">
          <a:xfrm rot="5400000">
            <a:off x="3600451" y="6173787"/>
            <a:ext cx="1079500" cy="288925"/>
          </a:xfrm>
          <a:prstGeom prst="rect">
            <a:avLst/>
          </a:prstGeom>
          <a:solidFill>
            <a:srgbClr val="4F4074">
              <a:alpha val="85097"/>
            </a:srgbClr>
          </a:solidFill>
          <a:ln w="9525">
            <a:noFill/>
            <a:miter lim="800000"/>
            <a:headEnd/>
            <a:tailEnd/>
          </a:ln>
        </p:spPr>
        <p:txBody>
          <a:bodyPr wrap="none" anchor="ctr"/>
          <a:lstStyle/>
          <a:p>
            <a:endParaRPr lang="en-GB" sz="1800" dirty="0"/>
          </a:p>
        </p:txBody>
      </p:sp>
      <p:sp>
        <p:nvSpPr>
          <p:cNvPr id="14359" name="Rectangle 23"/>
          <p:cNvSpPr>
            <a:spLocks noChangeArrowheads="1"/>
          </p:cNvSpPr>
          <p:nvPr/>
        </p:nvSpPr>
        <p:spPr bwMode="auto">
          <a:xfrm rot="5400000">
            <a:off x="3889376" y="6173787"/>
            <a:ext cx="1079500" cy="288925"/>
          </a:xfrm>
          <a:prstGeom prst="rect">
            <a:avLst/>
          </a:prstGeom>
          <a:solidFill>
            <a:srgbClr val="4F4074">
              <a:alpha val="79999"/>
            </a:srgbClr>
          </a:solidFill>
          <a:ln w="9525">
            <a:noFill/>
            <a:miter lim="800000"/>
            <a:headEnd/>
            <a:tailEnd/>
          </a:ln>
        </p:spPr>
        <p:txBody>
          <a:bodyPr wrap="none" anchor="ctr"/>
          <a:lstStyle/>
          <a:p>
            <a:endParaRPr lang="en-GB" sz="1800" dirty="0"/>
          </a:p>
        </p:txBody>
      </p:sp>
      <p:sp>
        <p:nvSpPr>
          <p:cNvPr id="14360" name="Rectangle 24"/>
          <p:cNvSpPr>
            <a:spLocks noChangeArrowheads="1"/>
          </p:cNvSpPr>
          <p:nvPr/>
        </p:nvSpPr>
        <p:spPr bwMode="auto">
          <a:xfrm rot="5400000">
            <a:off x="4176713" y="6173787"/>
            <a:ext cx="1079500" cy="288925"/>
          </a:xfrm>
          <a:prstGeom prst="rect">
            <a:avLst/>
          </a:prstGeom>
          <a:solidFill>
            <a:srgbClr val="4F4074">
              <a:alpha val="74901"/>
            </a:srgbClr>
          </a:solidFill>
          <a:ln w="9525">
            <a:noFill/>
            <a:miter lim="800000"/>
            <a:headEnd/>
            <a:tailEnd/>
          </a:ln>
        </p:spPr>
        <p:txBody>
          <a:bodyPr wrap="none" anchor="ctr"/>
          <a:lstStyle/>
          <a:p>
            <a:endParaRPr lang="en-GB" sz="1800" dirty="0"/>
          </a:p>
        </p:txBody>
      </p:sp>
      <p:sp>
        <p:nvSpPr>
          <p:cNvPr id="14361" name="Rectangle 25"/>
          <p:cNvSpPr>
            <a:spLocks noChangeArrowheads="1"/>
          </p:cNvSpPr>
          <p:nvPr/>
        </p:nvSpPr>
        <p:spPr bwMode="auto">
          <a:xfrm rot="5400000">
            <a:off x="4464051" y="6173787"/>
            <a:ext cx="1079500" cy="288925"/>
          </a:xfrm>
          <a:prstGeom prst="rect">
            <a:avLst/>
          </a:prstGeom>
          <a:solidFill>
            <a:srgbClr val="4F4074">
              <a:alpha val="70195"/>
            </a:srgbClr>
          </a:solidFill>
          <a:ln w="9525">
            <a:noFill/>
            <a:miter lim="800000"/>
            <a:headEnd/>
            <a:tailEnd/>
          </a:ln>
        </p:spPr>
        <p:txBody>
          <a:bodyPr wrap="none" anchor="ctr"/>
          <a:lstStyle/>
          <a:p>
            <a:endParaRPr lang="en-GB" sz="1800" dirty="0"/>
          </a:p>
        </p:txBody>
      </p:sp>
      <p:sp>
        <p:nvSpPr>
          <p:cNvPr id="14362" name="Rectangle 26"/>
          <p:cNvSpPr>
            <a:spLocks noChangeArrowheads="1"/>
          </p:cNvSpPr>
          <p:nvPr/>
        </p:nvSpPr>
        <p:spPr bwMode="auto">
          <a:xfrm rot="5400000">
            <a:off x="4752976" y="6173787"/>
            <a:ext cx="1079500" cy="288925"/>
          </a:xfrm>
          <a:prstGeom prst="rect">
            <a:avLst/>
          </a:prstGeom>
          <a:solidFill>
            <a:srgbClr val="4F4074">
              <a:alpha val="65097"/>
            </a:srgbClr>
          </a:solidFill>
          <a:ln w="9525">
            <a:noFill/>
            <a:miter lim="800000"/>
            <a:headEnd/>
            <a:tailEnd/>
          </a:ln>
        </p:spPr>
        <p:txBody>
          <a:bodyPr wrap="none" anchor="ctr"/>
          <a:lstStyle/>
          <a:p>
            <a:endParaRPr lang="en-GB" sz="1800" dirty="0"/>
          </a:p>
        </p:txBody>
      </p:sp>
      <p:sp>
        <p:nvSpPr>
          <p:cNvPr id="14363" name="Rectangle 27"/>
          <p:cNvSpPr>
            <a:spLocks noChangeArrowheads="1"/>
          </p:cNvSpPr>
          <p:nvPr/>
        </p:nvSpPr>
        <p:spPr bwMode="auto">
          <a:xfrm rot="5400000">
            <a:off x="3024188" y="6173787"/>
            <a:ext cx="1079500" cy="288925"/>
          </a:xfrm>
          <a:prstGeom prst="rect">
            <a:avLst/>
          </a:prstGeom>
          <a:solidFill>
            <a:srgbClr val="4F4074">
              <a:alpha val="94901"/>
            </a:srgbClr>
          </a:solidFill>
          <a:ln w="9525">
            <a:noFill/>
            <a:miter lim="800000"/>
            <a:headEnd/>
            <a:tailEnd/>
          </a:ln>
        </p:spPr>
        <p:txBody>
          <a:bodyPr wrap="none" anchor="ctr"/>
          <a:lstStyle/>
          <a:p>
            <a:endParaRPr lang="en-GB" sz="1800" dirty="0"/>
          </a:p>
        </p:txBody>
      </p:sp>
      <p:sp>
        <p:nvSpPr>
          <p:cNvPr id="14364" name="Rectangle 28"/>
          <p:cNvSpPr>
            <a:spLocks noChangeArrowheads="1"/>
          </p:cNvSpPr>
          <p:nvPr/>
        </p:nvSpPr>
        <p:spPr bwMode="auto">
          <a:xfrm rot="5400000">
            <a:off x="1873251" y="6173787"/>
            <a:ext cx="1079500" cy="288925"/>
          </a:xfrm>
          <a:prstGeom prst="rect">
            <a:avLst/>
          </a:prstGeom>
          <a:solidFill>
            <a:srgbClr val="4F4074">
              <a:alpha val="98822"/>
            </a:srgbClr>
          </a:solidFill>
          <a:ln w="9525">
            <a:noFill/>
            <a:miter lim="800000"/>
            <a:headEnd/>
            <a:tailEnd/>
          </a:ln>
        </p:spPr>
        <p:txBody>
          <a:bodyPr wrap="none" anchor="ctr"/>
          <a:lstStyle/>
          <a:p>
            <a:endParaRPr lang="en-GB" sz="1800" dirty="0"/>
          </a:p>
        </p:txBody>
      </p:sp>
      <p:sp>
        <p:nvSpPr>
          <p:cNvPr id="14365" name="Rectangle 29"/>
          <p:cNvSpPr>
            <a:spLocks noChangeArrowheads="1"/>
          </p:cNvSpPr>
          <p:nvPr/>
        </p:nvSpPr>
        <p:spPr bwMode="auto">
          <a:xfrm rot="5400000">
            <a:off x="2196307" y="6138068"/>
            <a:ext cx="1079500" cy="360363"/>
          </a:xfrm>
          <a:prstGeom prst="rect">
            <a:avLst/>
          </a:prstGeom>
          <a:solidFill>
            <a:srgbClr val="4F4074">
              <a:alpha val="98038"/>
            </a:srgbClr>
          </a:solidFill>
          <a:ln w="9525">
            <a:noFill/>
            <a:miter lim="800000"/>
            <a:headEnd/>
            <a:tailEnd/>
          </a:ln>
        </p:spPr>
        <p:txBody>
          <a:bodyPr wrap="none" anchor="ctr"/>
          <a:lstStyle/>
          <a:p>
            <a:endParaRPr lang="en-GB" sz="1800" dirty="0"/>
          </a:p>
        </p:txBody>
      </p:sp>
      <p:sp>
        <p:nvSpPr>
          <p:cNvPr id="14366" name="Rectangle 30"/>
          <p:cNvSpPr>
            <a:spLocks noChangeArrowheads="1"/>
          </p:cNvSpPr>
          <p:nvPr/>
        </p:nvSpPr>
        <p:spPr bwMode="auto">
          <a:xfrm rot="5400000">
            <a:off x="2447926" y="6173787"/>
            <a:ext cx="1079500" cy="288925"/>
          </a:xfrm>
          <a:prstGeom prst="rect">
            <a:avLst/>
          </a:prstGeom>
          <a:solidFill>
            <a:srgbClr val="4F4074">
              <a:alpha val="96861"/>
            </a:srgbClr>
          </a:solidFill>
          <a:ln w="9525">
            <a:noFill/>
            <a:miter lim="800000"/>
            <a:headEnd/>
            <a:tailEnd/>
          </a:ln>
        </p:spPr>
        <p:txBody>
          <a:bodyPr wrap="none" anchor="ctr"/>
          <a:lstStyle/>
          <a:p>
            <a:endParaRPr lang="en-GB" sz="1800" dirty="0"/>
          </a:p>
        </p:txBody>
      </p:sp>
      <p:sp>
        <p:nvSpPr>
          <p:cNvPr id="14367" name="Rectangle 31"/>
          <p:cNvSpPr>
            <a:spLocks noChangeArrowheads="1"/>
          </p:cNvSpPr>
          <p:nvPr/>
        </p:nvSpPr>
        <p:spPr bwMode="auto">
          <a:xfrm rot="5400000">
            <a:off x="2736851" y="6173787"/>
            <a:ext cx="1079500" cy="288925"/>
          </a:xfrm>
          <a:prstGeom prst="rect">
            <a:avLst/>
          </a:prstGeom>
          <a:solidFill>
            <a:srgbClr val="4F4074">
              <a:alpha val="96077"/>
            </a:srgbClr>
          </a:solidFill>
          <a:ln w="9525">
            <a:no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20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rPr>
              <a:t>Motion to Further Education Sector Conference - </a:t>
            </a:r>
            <a:r>
              <a:rPr lang="en-GB" sz="2000" b="1" dirty="0">
                <a:solidFill>
                  <a:schemeClr val="accent2"/>
                </a:solidFill>
                <a:latin typeface="Verdana" panose="020B0604030504040204" pitchFamily="34" charset="0"/>
                <a:ea typeface="Verdana" panose="020B0604030504040204" pitchFamily="34" charset="0"/>
                <a:cs typeface="Verdana" panose="020B0604030504040204" pitchFamily="34" charset="0"/>
              </a:rPr>
              <a:t>Mobilising support for prison educators and the fight for prison safety </a:t>
            </a:r>
            <a:endParaRPr lang="en-US" sz="2000" b="1" dirty="0" smtClean="0">
              <a:solidFill>
                <a:schemeClr val="accent2"/>
              </a:solidFill>
              <a:latin typeface="Verdana" panose="020B0604030504040204" pitchFamily="34" charset="0"/>
              <a:ea typeface="Verdana" panose="020B0604030504040204" pitchFamily="34" charset="0"/>
              <a:cs typeface="Verdana" panose="020B0604030504040204" pitchFamily="34" charset="0"/>
            </a:endParaRPr>
          </a:p>
        </p:txBody>
      </p:sp>
      <p:sp>
        <p:nvSpPr>
          <p:cNvPr id="18435" name="Rectangle 3"/>
          <p:cNvSpPr>
            <a:spLocks noGrp="1" noChangeArrowheads="1"/>
          </p:cNvSpPr>
          <p:nvPr>
            <p:ph type="body" idx="1"/>
          </p:nvPr>
        </p:nvSpPr>
        <p:spPr>
          <a:xfrm flipH="1">
            <a:off x="2411411" y="1700808"/>
            <a:ext cx="5905003" cy="4752528"/>
          </a:xfrm>
        </p:spPr>
        <p:txBody>
          <a:bodyPr/>
          <a:lstStyle/>
          <a:p>
            <a:pPr marL="0" indent="0">
              <a:buNone/>
            </a:pPr>
            <a:r>
              <a:rPr lang="en-GB" sz="900" dirty="0">
                <a:latin typeface="Verdana" panose="020B0604030504040204" pitchFamily="34" charset="0"/>
                <a:ea typeface="Verdana" panose="020B0604030504040204" pitchFamily="34" charset="0"/>
                <a:cs typeface="Verdana" panose="020B0604030504040204" pitchFamily="34" charset="0"/>
              </a:rPr>
              <a:t>Conference notes:</a:t>
            </a:r>
          </a:p>
          <a:p>
            <a:r>
              <a:rPr lang="en-GB" sz="900" dirty="0">
                <a:latin typeface="Verdana" panose="020B0604030504040204" pitchFamily="34" charset="0"/>
                <a:ea typeface="Verdana" panose="020B0604030504040204" pitchFamily="34" charset="0"/>
                <a:cs typeface="Verdana" panose="020B0604030504040204" pitchFamily="34" charset="0"/>
              </a:rPr>
              <a:t>the chaotic privatisation of our prison service and resulting failure to staff and run prisons safely</a:t>
            </a:r>
          </a:p>
          <a:p>
            <a:r>
              <a:rPr lang="en-GB" sz="900" dirty="0">
                <a:latin typeface="Verdana" panose="020B0604030504040204" pitchFamily="34" charset="0"/>
                <a:ea typeface="Verdana" panose="020B0604030504040204" pitchFamily="34" charset="0"/>
                <a:cs typeface="Verdana" panose="020B0604030504040204" pitchFamily="34" charset="0"/>
              </a:rPr>
              <a:t>the numerous drug-related incidents as evidenced in the recent Panorama programme</a:t>
            </a:r>
          </a:p>
          <a:p>
            <a:r>
              <a:rPr lang="en-GB" sz="900" dirty="0">
                <a:latin typeface="Verdana" panose="020B0604030504040204" pitchFamily="34" charset="0"/>
                <a:ea typeface="Verdana" panose="020B0604030504040204" pitchFamily="34" charset="0"/>
                <a:cs typeface="Verdana" panose="020B0604030504040204" pitchFamily="34" charset="0"/>
              </a:rPr>
              <a:t>the systematic dismantling of prison education including reduction of staffing to levels which routinely compromise safety and the short-sighted vandalism of the prison curriculum through privatisation and cuts</a:t>
            </a:r>
          </a:p>
          <a:p>
            <a:r>
              <a:rPr lang="en-GB" sz="900" dirty="0">
                <a:latin typeface="Verdana" panose="020B0604030504040204" pitchFamily="34" charset="0"/>
                <a:ea typeface="Verdana" panose="020B0604030504040204" pitchFamily="34" charset="0"/>
                <a:cs typeface="Verdana" panose="020B0604030504040204" pitchFamily="34" charset="0"/>
              </a:rPr>
              <a:t>the dangers prison educators work with, including pressure to work with large groups and individuals known to be intimidating or violent, failure to listen to staff concerns around safety, and regular failure to risk assess learners</a:t>
            </a:r>
          </a:p>
          <a:p>
            <a:r>
              <a:rPr lang="en-GB" sz="900" dirty="0">
                <a:latin typeface="Verdana" panose="020B0604030504040204" pitchFamily="34" charset="0"/>
                <a:ea typeface="Verdana" panose="020B0604030504040204" pitchFamily="34" charset="0"/>
                <a:cs typeface="Verdana" panose="020B0604030504040204" pitchFamily="34" charset="0"/>
              </a:rPr>
              <a:t>the December riot at HMP Birmingham, and the failure of G4S and the government in managing this or resolving the conditions which created it.</a:t>
            </a:r>
          </a:p>
          <a:p>
            <a:pPr marL="0" indent="0">
              <a:buNone/>
            </a:pPr>
            <a:r>
              <a:rPr lang="en-GB" sz="900" dirty="0">
                <a:latin typeface="Verdana" panose="020B0604030504040204" pitchFamily="34" charset="0"/>
                <a:ea typeface="Verdana" panose="020B0604030504040204" pitchFamily="34" charset="0"/>
                <a:cs typeface="Verdana" panose="020B0604030504040204" pitchFamily="34" charset="0"/>
              </a:rPr>
              <a:t>Conference further notes with dismay and frustration:</a:t>
            </a:r>
          </a:p>
          <a:p>
            <a:r>
              <a:rPr lang="en-GB" sz="900" dirty="0">
                <a:latin typeface="Verdana" panose="020B0604030504040204" pitchFamily="34" charset="0"/>
                <a:ea typeface="Verdana" panose="020B0604030504040204" pitchFamily="34" charset="0"/>
                <a:cs typeface="Verdana" panose="020B0604030504040204" pitchFamily="34" charset="0"/>
              </a:rPr>
              <a:t>the lack of progress by the Union following a national survey of members in November 2016</a:t>
            </a:r>
          </a:p>
          <a:p>
            <a:r>
              <a:rPr lang="en-GB" sz="900" dirty="0">
                <a:latin typeface="Verdana" panose="020B0604030504040204" pitchFamily="34" charset="0"/>
                <a:ea typeface="Verdana" panose="020B0604030504040204" pitchFamily="34" charset="0"/>
                <a:cs typeface="Verdana" panose="020B0604030504040204" pitchFamily="34" charset="0"/>
              </a:rPr>
              <a:t>the UCU/Institute for Education 2014 survey which highlighted health and safety as a key concern, yet little changed as a result.</a:t>
            </a:r>
          </a:p>
          <a:p>
            <a:r>
              <a:rPr lang="en-GB" sz="900" dirty="0">
                <a:latin typeface="Verdana" panose="020B0604030504040204" pitchFamily="34" charset="0"/>
                <a:ea typeface="Verdana" panose="020B0604030504040204" pitchFamily="34" charset="0"/>
                <a:cs typeface="Verdana" panose="020B0604030504040204" pitchFamily="34" charset="0"/>
              </a:rPr>
              <a:t>The survey results identified many areas of concern impacting upon our prison members in dangerous working conditions.  Members are exposed to dangerous practices e.g. escorting prisoners alone, physical and verbal assault and are expected to engage in unpaid working time.</a:t>
            </a:r>
          </a:p>
          <a:p>
            <a:pPr marL="0" indent="0">
              <a:buNone/>
            </a:pPr>
            <a:r>
              <a:rPr lang="en-GB" sz="900" dirty="0">
                <a:latin typeface="Verdana" panose="020B0604030504040204" pitchFamily="34" charset="0"/>
                <a:ea typeface="Verdana" panose="020B0604030504040204" pitchFamily="34" charset="0"/>
                <a:cs typeface="Verdana" panose="020B0604030504040204" pitchFamily="34" charset="0"/>
              </a:rPr>
              <a:t>Conference calls on the NEC:</a:t>
            </a:r>
          </a:p>
          <a:p>
            <a:r>
              <a:rPr lang="en-GB" sz="900" dirty="0">
                <a:latin typeface="Verdana" panose="020B0604030504040204" pitchFamily="34" charset="0"/>
                <a:ea typeface="Verdana" panose="020B0604030504040204" pitchFamily="34" charset="0"/>
                <a:cs typeface="Verdana" panose="020B0604030504040204" pitchFamily="34" charset="0"/>
              </a:rPr>
              <a:t>to prioritise the launch of a high profile national prison education campaign and accompanying industrial strategy to address these issues with  the employer and for a broad and balanced prison curriculum that leads to long term safety within prisons</a:t>
            </a:r>
          </a:p>
          <a:p>
            <a:r>
              <a:rPr lang="en-GB" sz="900" dirty="0">
                <a:latin typeface="Verdana" panose="020B0604030504040204" pitchFamily="34" charset="0"/>
                <a:ea typeface="Verdana" panose="020B0604030504040204" pitchFamily="34" charset="0"/>
                <a:cs typeface="Verdana" panose="020B0604030504040204" pitchFamily="34" charset="0"/>
              </a:rPr>
              <a:t>to work with the POA and any other relevant groups to fight for the safety of all prison workers</a:t>
            </a:r>
          </a:p>
          <a:p>
            <a:r>
              <a:rPr lang="en-GB" sz="900" dirty="0">
                <a:latin typeface="Verdana" panose="020B0604030504040204" pitchFamily="34" charset="0"/>
                <a:ea typeface="Verdana" panose="020B0604030504040204" pitchFamily="34" charset="0"/>
                <a:cs typeface="Verdana" panose="020B0604030504040204" pitchFamily="34" charset="0"/>
              </a:rPr>
              <a:t>to develop clear H&amp;S guidance specifically tailored for prison educators and seek to negotiate its incorporation within the commissioning contract.</a:t>
            </a:r>
          </a:p>
          <a:p>
            <a:r>
              <a:rPr lang="en-GB" sz="900" dirty="0">
                <a:latin typeface="Verdana" panose="020B0604030504040204" pitchFamily="34" charset="0"/>
                <a:ea typeface="Verdana" panose="020B0604030504040204" pitchFamily="34" charset="0"/>
                <a:cs typeface="Verdana" panose="020B0604030504040204" pitchFamily="34" charset="0"/>
              </a:rPr>
              <a:t>It is time to make a significant difference to prison educators who work in difficult circumstances and for less pay than our FE colleagues. Survey results on their own do not change the working lives of our members.</a:t>
            </a:r>
          </a:p>
          <a:p>
            <a:pPr marL="0" indent="0">
              <a:buNone/>
            </a:pPr>
            <a:endParaRPr lang="en-GB" sz="1000" dirty="0" smtClean="0"/>
          </a:p>
          <a:p>
            <a:pPr marL="0" indent="0">
              <a:buNone/>
            </a:pPr>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endParaRPr lang="en-GB" sz="1000" dirty="0"/>
          </a:p>
          <a:p>
            <a:pPr marL="0" indent="0">
              <a:buNone/>
            </a:pPr>
            <a:endParaRPr lang="en-GB" sz="1000" dirty="0"/>
          </a:p>
          <a:p>
            <a:pPr marL="0" indent="0">
              <a:buNone/>
            </a:pPr>
            <a:endParaRPr lang="en-GB" sz="1000" dirty="0" smtClean="0"/>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2</a:t>
            </a:fld>
            <a:endParaRPr lang="en-US" dirty="0"/>
          </a:p>
        </p:txBody>
      </p:sp>
    </p:spTree>
    <p:extLst>
      <p:ext uri="{BB962C8B-B14F-4D97-AF65-F5344CB8AC3E}">
        <p14:creationId xmlns:p14="http://schemas.microsoft.com/office/powerpoint/2010/main" val="2254415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830168" y="1196752"/>
            <a:ext cx="7062312" cy="4536504"/>
          </a:xfrm>
        </p:spPr>
        <p:txBody>
          <a:bodyPr/>
          <a:lstStyle/>
          <a:p>
            <a:endParaRPr lang="en-GB" sz="2000" dirty="0"/>
          </a:p>
          <a:p>
            <a:pPr marL="0" indent="0">
              <a:buNone/>
            </a:pPr>
            <a:endParaRPr lang="en-GB" sz="2000" dirty="0"/>
          </a:p>
          <a:p>
            <a:endParaRPr lang="en-GB" sz="2000" dirty="0" smtClean="0"/>
          </a:p>
          <a:p>
            <a:pPr marL="0" lvl="0" indent="0">
              <a:buNone/>
            </a:pPr>
            <a:endParaRPr lang="en-GB" sz="2000" dirty="0"/>
          </a:p>
          <a:p>
            <a:pPr marL="0" lvl="0" indent="0">
              <a:buNone/>
            </a:pPr>
            <a:endParaRPr lang="en-GB" sz="2000" dirty="0"/>
          </a:p>
          <a:p>
            <a:pPr algn="just" eaLnBrk="1" hangingPunct="1">
              <a:buFontTx/>
              <a:buNone/>
            </a:pPr>
            <a:endParaRPr lang="en-US" dirty="0" smtClean="0">
              <a:solidFill>
                <a:srgbClr val="4F4074"/>
              </a:solidFill>
            </a:endParaRPr>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3</a:t>
            </a:fld>
            <a:endParaRPr lang="en-US" dirty="0"/>
          </a:p>
        </p:txBody>
      </p:sp>
      <p:sp>
        <p:nvSpPr>
          <p:cNvPr id="8" name="Rectangle 2"/>
          <p:cNvSpPr txBox="1">
            <a:spLocks noChangeArrowheads="1"/>
          </p:cNvSpPr>
          <p:nvPr/>
        </p:nvSpPr>
        <p:spPr bwMode="auto">
          <a:xfrm>
            <a:off x="-4717032" y="3431231"/>
            <a:ext cx="6059487" cy="8454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Arial" charset="0"/>
                <a:ea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4000" b="1" kern="0" dirty="0" smtClean="0">
                <a:solidFill>
                  <a:srgbClr val="4F4074"/>
                </a:solidFill>
                <a:latin typeface="Verdana" charset="0"/>
              </a:rPr>
              <a:t/>
            </a:r>
            <a:br>
              <a:rPr lang="en-US" sz="4000" b="1" kern="0" dirty="0" smtClean="0">
                <a:solidFill>
                  <a:srgbClr val="4F4074"/>
                </a:solidFill>
                <a:latin typeface="Verdana" charset="0"/>
              </a:rPr>
            </a:br>
            <a:r>
              <a:rPr lang="en-US" sz="4000" b="1" kern="0" dirty="0" smtClean="0">
                <a:solidFill>
                  <a:srgbClr val="4F4074"/>
                </a:solidFill>
                <a:latin typeface="Verdana" charset="0"/>
              </a:rPr>
              <a:t> </a:t>
            </a:r>
          </a:p>
        </p:txBody>
      </p:sp>
      <p:sp>
        <p:nvSpPr>
          <p:cNvPr id="4" name="TextBox 3"/>
          <p:cNvSpPr txBox="1"/>
          <p:nvPr/>
        </p:nvSpPr>
        <p:spPr>
          <a:xfrm>
            <a:off x="2411760" y="1328184"/>
            <a:ext cx="5760640" cy="1077218"/>
          </a:xfrm>
          <a:prstGeom prst="rect">
            <a:avLst/>
          </a:prstGeom>
          <a:noFill/>
        </p:spPr>
        <p:txBody>
          <a:bodyPr wrap="square" rtlCol="0">
            <a:spAutoFit/>
          </a:bodyPr>
          <a:lstStyle/>
          <a:p>
            <a:pPr algn="ctr"/>
            <a:r>
              <a:rPr lang="en-US" sz="3200" b="1" dirty="0" smtClean="0">
                <a:solidFill>
                  <a:srgbClr val="4F4074"/>
                </a:solidFill>
                <a:latin typeface="Verdana" charset="0"/>
              </a:rPr>
              <a:t>What’s happened so far…</a:t>
            </a:r>
            <a:endParaRPr lang="en-GB" sz="3200" dirty="0"/>
          </a:p>
        </p:txBody>
      </p:sp>
      <p:sp>
        <p:nvSpPr>
          <p:cNvPr id="6" name="TextBox 5"/>
          <p:cNvSpPr txBox="1"/>
          <p:nvPr/>
        </p:nvSpPr>
        <p:spPr>
          <a:xfrm>
            <a:off x="2445643" y="2377195"/>
            <a:ext cx="5976664" cy="4308872"/>
          </a:xfrm>
          <a:prstGeom prst="rect">
            <a:avLst/>
          </a:prstGeom>
          <a:noFill/>
        </p:spPr>
        <p:txBody>
          <a:bodyPr wrap="square" rtlCol="0">
            <a:spAutoFit/>
          </a:bodyPr>
          <a:lstStyle/>
          <a:p>
            <a:endParaRPr lang="en-GB" b="1" u="sng"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UCU has joined the Justice Unions Parliamentary Group – Napo, POA, PCS, and PF.</a:t>
            </a:r>
          </a:p>
          <a:p>
            <a:pPr marL="285750" lvl="0" indent="-285750">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Series of meetings to establish the Joint Unions in Prisons Alliance – </a:t>
            </a:r>
            <a:r>
              <a:rPr lang="en-GB" dirty="0" smtClean="0"/>
              <a:t>BMA, GMB, Napo, PCS, POA, RCN,</a:t>
            </a:r>
            <a:r>
              <a:rPr lang="en-GB" dirty="0"/>
              <a:t> </a:t>
            </a:r>
            <a:r>
              <a:rPr lang="en-GB" dirty="0" smtClean="0"/>
              <a:t>Unison and</a:t>
            </a:r>
            <a:r>
              <a:rPr lang="en-GB" dirty="0"/>
              <a:t> </a:t>
            </a:r>
            <a:r>
              <a:rPr lang="en-GB" dirty="0" smtClean="0"/>
              <a:t>Unite.</a:t>
            </a:r>
          </a:p>
          <a:p>
            <a:pPr lvl="0"/>
            <a:endParaRPr lang="en-GB" sz="1800" dirty="0"/>
          </a:p>
          <a:p>
            <a:pPr marL="285750" indent="-285750">
              <a:buFont typeface="Arial" panose="020B0604020202020204" pitchFamily="34" charset="0"/>
              <a:buChar char="•"/>
            </a:pPr>
            <a:endParaRPr lang="en-GB" sz="1800" dirty="0">
              <a:latin typeface="Verdana" panose="020B0604030504040204" pitchFamily="34" charset="0"/>
              <a:ea typeface="Verdana" panose="020B0604030504040204" pitchFamily="34" charset="0"/>
              <a:cs typeface="Verdana" panose="020B0604030504040204" pitchFamily="34" charset="0"/>
            </a:endParaRPr>
          </a:p>
          <a:p>
            <a:endParaRPr lang="en-GB" sz="1800" dirty="0">
              <a:latin typeface="Verdana" panose="020B0604030504040204" pitchFamily="34" charset="0"/>
              <a:ea typeface="Verdana" panose="020B0604030504040204" pitchFamily="34" charset="0"/>
              <a:cs typeface="Verdana" panose="020B0604030504040204" pitchFamily="34" charset="0"/>
            </a:endParaRPr>
          </a:p>
          <a:p>
            <a:endParaRPr lang="en-GB" sz="1400" dirty="0"/>
          </a:p>
          <a:p>
            <a:r>
              <a:rPr lang="en-GB" sz="1400" dirty="0"/>
              <a:t> </a:t>
            </a:r>
          </a:p>
        </p:txBody>
      </p:sp>
    </p:spTree>
    <p:extLst>
      <p:ext uri="{BB962C8B-B14F-4D97-AF65-F5344CB8AC3E}">
        <p14:creationId xmlns:p14="http://schemas.microsoft.com/office/powerpoint/2010/main" val="3447246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2800" b="1" dirty="0" smtClean="0">
                <a:solidFill>
                  <a:srgbClr val="4F4074"/>
                </a:solidFill>
                <a:latin typeface="Verdana" charset="0"/>
              </a:rPr>
              <a:t>Safe Inside Campaign</a:t>
            </a:r>
          </a:p>
        </p:txBody>
      </p:sp>
      <p:sp>
        <p:nvSpPr>
          <p:cNvPr id="18435" name="Rectangle 3"/>
          <p:cNvSpPr>
            <a:spLocks noGrp="1" noChangeArrowheads="1"/>
          </p:cNvSpPr>
          <p:nvPr>
            <p:ph type="body" idx="1"/>
          </p:nvPr>
        </p:nvSpPr>
        <p:spPr>
          <a:xfrm>
            <a:off x="1835150" y="1772816"/>
            <a:ext cx="6635750" cy="4392488"/>
          </a:xfrm>
        </p:spPr>
        <p:txBody>
          <a:bodyPr/>
          <a:lstStyle/>
          <a:p>
            <a:pPr marL="0" indent="0">
              <a:buNone/>
            </a:pPr>
            <a:r>
              <a:rPr lang="en-GB" sz="1800" dirty="0"/>
              <a:t>The following are our jointly agreed calls for </a:t>
            </a:r>
            <a:r>
              <a:rPr lang="en-GB" sz="1800" dirty="0" smtClean="0"/>
              <a:t>action:</a:t>
            </a:r>
          </a:p>
          <a:p>
            <a:pPr marL="0" indent="0">
              <a:buNone/>
            </a:pPr>
            <a:endParaRPr lang="en-GB" sz="1800" dirty="0" smtClean="0"/>
          </a:p>
          <a:p>
            <a:r>
              <a:rPr lang="en-GB" sz="1800" dirty="0" smtClean="0"/>
              <a:t>Tackling </a:t>
            </a:r>
            <a:r>
              <a:rPr lang="en-GB" sz="1800" dirty="0"/>
              <a:t>violence against all staff in prisons, including the targeting of violence against women workers</a:t>
            </a:r>
          </a:p>
          <a:p>
            <a:pPr lvl="0"/>
            <a:r>
              <a:rPr lang="en-GB" sz="1800" dirty="0"/>
              <a:t>Preventing exposure of all staff to Spice/psychoactive </a:t>
            </a:r>
            <a:r>
              <a:rPr lang="en-GB" sz="1800" dirty="0" smtClean="0"/>
              <a:t>substances</a:t>
            </a:r>
          </a:p>
          <a:p>
            <a:pPr lvl="0"/>
            <a:r>
              <a:rPr lang="en-GB" sz="1800" dirty="0" smtClean="0"/>
              <a:t>All </a:t>
            </a:r>
            <a:r>
              <a:rPr lang="en-GB" sz="1800" dirty="0"/>
              <a:t>workers to have proper access to health &amp; safety systems</a:t>
            </a:r>
          </a:p>
          <a:p>
            <a:pPr lvl="0"/>
            <a:r>
              <a:rPr lang="en-GB" sz="1800" dirty="0"/>
              <a:t>Effective consultation with unions on Risk Assessments and Safe Systems of Work</a:t>
            </a:r>
          </a:p>
          <a:p>
            <a:pPr lvl="0"/>
            <a:r>
              <a:rPr lang="en-GB" sz="1800" dirty="0"/>
              <a:t>Safe staffing levels of prison officers and all staff working in prisons to ensure we can achieve the other objectives</a:t>
            </a:r>
          </a:p>
          <a:p>
            <a:pPr marL="0" lvl="0" indent="0">
              <a:buNone/>
            </a:pPr>
            <a:endParaRPr lang="en-GB" sz="1800" dirty="0" smtClean="0"/>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4</a:t>
            </a:fld>
            <a:endParaRPr lang="en-US" dirty="0"/>
          </a:p>
        </p:txBody>
      </p:sp>
    </p:spTree>
    <p:extLst>
      <p:ext uri="{BB962C8B-B14F-4D97-AF65-F5344CB8AC3E}">
        <p14:creationId xmlns:p14="http://schemas.microsoft.com/office/powerpoint/2010/main" val="785087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2800" b="1" dirty="0" smtClean="0">
                <a:solidFill>
                  <a:srgbClr val="4F4074"/>
                </a:solidFill>
                <a:latin typeface="Verdana" charset="0"/>
              </a:rPr>
              <a:t>Other motions to FE Sector Conference</a:t>
            </a:r>
          </a:p>
        </p:txBody>
      </p:sp>
      <p:sp>
        <p:nvSpPr>
          <p:cNvPr id="18435" name="Rectangle 3"/>
          <p:cNvSpPr>
            <a:spLocks noGrp="1" noChangeArrowheads="1"/>
          </p:cNvSpPr>
          <p:nvPr>
            <p:ph type="body" idx="1"/>
          </p:nvPr>
        </p:nvSpPr>
        <p:spPr>
          <a:xfrm>
            <a:off x="1835150" y="1772816"/>
            <a:ext cx="6635750" cy="4392488"/>
          </a:xfrm>
        </p:spPr>
        <p:txBody>
          <a:bodyPr/>
          <a:lstStyle/>
          <a:p>
            <a:pPr marL="0" indent="0">
              <a:buNone/>
            </a:pPr>
            <a:r>
              <a:rPr lang="en-GB" sz="1400" b="1" dirty="0">
                <a:latin typeface="Verdana" panose="020B0604030504040204" pitchFamily="34" charset="0"/>
                <a:ea typeface="Verdana" panose="020B0604030504040204" pitchFamily="34" charset="0"/>
                <a:cs typeface="Verdana" panose="020B0604030504040204" pitchFamily="34" charset="0"/>
              </a:rPr>
              <a:t>FE9  Prison educators should have career long access to TPS </a:t>
            </a:r>
            <a:endParaRPr lang="en-GB" sz="14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GB" sz="14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en-GB" sz="1400" dirty="0" smtClean="0">
                <a:latin typeface="Verdana" panose="020B0604030504040204" pitchFamily="34" charset="0"/>
                <a:ea typeface="Verdana" panose="020B0604030504040204" pitchFamily="34" charset="0"/>
                <a:cs typeface="Verdana" panose="020B0604030504040204" pitchFamily="34" charset="0"/>
              </a:rPr>
              <a:t>Conference </a:t>
            </a:r>
            <a:r>
              <a:rPr lang="en-GB" sz="1400" dirty="0">
                <a:latin typeface="Verdana" panose="020B0604030504040204" pitchFamily="34" charset="0"/>
                <a:ea typeface="Verdana" panose="020B0604030504040204" pitchFamily="34" charset="0"/>
                <a:cs typeface="Verdana" panose="020B0604030504040204" pitchFamily="34" charset="0"/>
              </a:rPr>
              <a:t>notes that:</a:t>
            </a:r>
          </a:p>
          <a:p>
            <a:r>
              <a:rPr lang="en-GB" sz="1400" dirty="0">
                <a:latin typeface="Verdana" panose="020B0604030504040204" pitchFamily="34" charset="0"/>
                <a:ea typeface="Verdana" panose="020B0604030504040204" pitchFamily="34" charset="0"/>
                <a:cs typeface="Verdana" panose="020B0604030504040204" pitchFamily="34" charset="0"/>
              </a:rPr>
              <a:t>many UCU members who work in prison education see this as the area of education they want to commit their career to</a:t>
            </a:r>
          </a:p>
          <a:p>
            <a:r>
              <a:rPr lang="en-GB" sz="1400" dirty="0">
                <a:latin typeface="Verdana" panose="020B0604030504040204" pitchFamily="34" charset="0"/>
                <a:ea typeface="Verdana" panose="020B0604030504040204" pitchFamily="34" charset="0"/>
                <a:cs typeface="Verdana" panose="020B0604030504040204" pitchFamily="34" charset="0"/>
              </a:rPr>
              <a:t>most prison educators are members of the TPS and access to this scheme is at risk in the next round of retendering of education contracts</a:t>
            </a:r>
          </a:p>
          <a:p>
            <a:r>
              <a:rPr lang="en-GB" sz="1400" dirty="0">
                <a:latin typeface="Verdana" panose="020B0604030504040204" pitchFamily="34" charset="0"/>
                <a:ea typeface="Verdana" panose="020B0604030504040204" pitchFamily="34" charset="0"/>
                <a:cs typeface="Verdana" panose="020B0604030504040204" pitchFamily="34" charset="0"/>
              </a:rPr>
              <a:t>the decision as to the education provider lies solely in the hands of the prison governor, who through the commissioning process decides what pension scheme our members are eligible to join.</a:t>
            </a:r>
          </a:p>
          <a:p>
            <a:pPr marL="0" indent="0">
              <a:buNone/>
            </a:pPr>
            <a:r>
              <a:rPr lang="en-GB" sz="1400" dirty="0" smtClean="0">
                <a:latin typeface="Verdana" panose="020B0604030504040204" pitchFamily="34" charset="0"/>
                <a:ea typeface="Verdana" panose="020B0604030504040204" pitchFamily="34" charset="0"/>
                <a:cs typeface="Verdana" panose="020B0604030504040204" pitchFamily="34" charset="0"/>
              </a:rPr>
              <a:t>Conference </a:t>
            </a:r>
            <a:r>
              <a:rPr lang="en-GB" sz="1400" dirty="0">
                <a:latin typeface="Verdana" panose="020B0604030504040204" pitchFamily="34" charset="0"/>
                <a:ea typeface="Verdana" panose="020B0604030504040204" pitchFamily="34" charset="0"/>
                <a:cs typeface="Verdana" panose="020B0604030504040204" pitchFamily="34" charset="0"/>
              </a:rPr>
              <a:t>therefore instructs the NEC to lobby MPs, the TPS and HMPPS to ensure prison education is a recognised part of the teaching profession and therefore prison educators should have access to TPS, whoever the education provider is, throughout their career.</a:t>
            </a:r>
          </a:p>
          <a:p>
            <a:pPr marL="0" indent="0">
              <a:buNone/>
            </a:pPr>
            <a:endParaRPr lang="en-GB" sz="1800" dirty="0" smtClean="0"/>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5</a:t>
            </a:fld>
            <a:endParaRPr lang="en-US" dirty="0"/>
          </a:p>
        </p:txBody>
      </p:sp>
    </p:spTree>
    <p:extLst>
      <p:ext uri="{BB962C8B-B14F-4D97-AF65-F5344CB8AC3E}">
        <p14:creationId xmlns:p14="http://schemas.microsoft.com/office/powerpoint/2010/main" val="2790188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2800" b="1" dirty="0" smtClean="0">
                <a:solidFill>
                  <a:srgbClr val="4F4074"/>
                </a:solidFill>
                <a:latin typeface="Verdana" charset="0"/>
              </a:rPr>
              <a:t>TPS access</a:t>
            </a:r>
          </a:p>
        </p:txBody>
      </p:sp>
      <p:sp>
        <p:nvSpPr>
          <p:cNvPr id="18435" name="Rectangle 3"/>
          <p:cNvSpPr>
            <a:spLocks noGrp="1" noChangeArrowheads="1"/>
          </p:cNvSpPr>
          <p:nvPr>
            <p:ph type="body" idx="1"/>
          </p:nvPr>
        </p:nvSpPr>
        <p:spPr>
          <a:xfrm>
            <a:off x="1835150" y="1772816"/>
            <a:ext cx="6635750" cy="4392488"/>
          </a:xfrm>
        </p:spPr>
        <p:txBody>
          <a:bodyPr/>
          <a:lstStyle/>
          <a:p>
            <a:endParaRPr lang="en-GB" sz="2000" dirty="0" smtClean="0"/>
          </a:p>
          <a:p>
            <a:r>
              <a:rPr lang="en-GB" sz="2000" dirty="0" smtClean="0"/>
              <a:t>PeoplePlus applied for ‘admitted body status’ to TPS and LGPS and have been formally advised that they cannot gain this status.</a:t>
            </a:r>
            <a:endParaRPr lang="en-GB" sz="2000" dirty="0"/>
          </a:p>
          <a:p>
            <a:r>
              <a:rPr lang="en-GB" sz="2000" dirty="0" smtClean="0"/>
              <a:t>PeoplePlus and any other private providers under DPS must offer a </a:t>
            </a:r>
            <a:r>
              <a:rPr lang="en-GB" sz="2000" dirty="0" smtClean="0"/>
              <a:t>TEPP compliant scheme </a:t>
            </a:r>
            <a:r>
              <a:rPr lang="en-GB" sz="2000" dirty="0" smtClean="0"/>
              <a:t>of 6% and 6% matching.</a:t>
            </a:r>
          </a:p>
          <a:p>
            <a:r>
              <a:rPr lang="en-GB" sz="2000" dirty="0" smtClean="0"/>
              <a:t>We have raised the issue with other unions involved in TPS.</a:t>
            </a:r>
          </a:p>
          <a:p>
            <a:r>
              <a:rPr lang="en-GB" sz="2000" dirty="0" smtClean="0"/>
              <a:t>We will seek to raise through political avenues.</a:t>
            </a:r>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6</a:t>
            </a:fld>
            <a:endParaRPr lang="en-US" dirty="0"/>
          </a:p>
        </p:txBody>
      </p:sp>
    </p:spTree>
    <p:extLst>
      <p:ext uri="{BB962C8B-B14F-4D97-AF65-F5344CB8AC3E}">
        <p14:creationId xmlns:p14="http://schemas.microsoft.com/office/powerpoint/2010/main" val="3035282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2800" b="1" dirty="0">
                <a:solidFill>
                  <a:srgbClr val="4F4074"/>
                </a:solidFill>
                <a:latin typeface="Verdana" charset="0"/>
              </a:rPr>
              <a:t>Other motions to FE Sector Conference</a:t>
            </a:r>
            <a:endParaRPr lang="en-US" sz="2800" b="1" dirty="0" smtClean="0">
              <a:solidFill>
                <a:srgbClr val="4F4074"/>
              </a:solidFill>
              <a:latin typeface="Verdana" charset="0"/>
            </a:endParaRPr>
          </a:p>
        </p:txBody>
      </p:sp>
      <p:sp>
        <p:nvSpPr>
          <p:cNvPr id="18435" name="Rectangle 3"/>
          <p:cNvSpPr>
            <a:spLocks noGrp="1" noChangeArrowheads="1"/>
          </p:cNvSpPr>
          <p:nvPr>
            <p:ph type="body" idx="1"/>
          </p:nvPr>
        </p:nvSpPr>
        <p:spPr>
          <a:xfrm>
            <a:off x="1835150" y="1772816"/>
            <a:ext cx="6635750" cy="4392488"/>
          </a:xfrm>
        </p:spPr>
        <p:txBody>
          <a:bodyPr/>
          <a:lstStyle/>
          <a:p>
            <a:pPr marL="0" indent="0">
              <a:buNone/>
            </a:pPr>
            <a:r>
              <a:rPr lang="en-GB" sz="1400" b="1" dirty="0">
                <a:latin typeface="Verdana" panose="020B0604030504040204" pitchFamily="34" charset="0"/>
                <a:ea typeface="Verdana" panose="020B0604030504040204" pitchFamily="34" charset="0"/>
                <a:cs typeface="Verdana" panose="020B0604030504040204" pitchFamily="34" charset="0"/>
              </a:rPr>
              <a:t>FE15  Access to natural justice for prison educators </a:t>
            </a:r>
            <a:endParaRPr lang="en-GB" sz="1400" b="1" dirty="0" smtClean="0">
              <a:latin typeface="Verdana" panose="020B0604030504040204" pitchFamily="34" charset="0"/>
              <a:ea typeface="Verdana" panose="020B0604030504040204" pitchFamily="34" charset="0"/>
              <a:cs typeface="Verdana" panose="020B0604030504040204" pitchFamily="34" charset="0"/>
            </a:endParaRPr>
          </a:p>
          <a:p>
            <a:pPr marL="0" indent="0">
              <a:buNone/>
            </a:pPr>
            <a:r>
              <a:rPr lang="en-GB" sz="1400" dirty="0" smtClean="0">
                <a:latin typeface="Verdana" panose="020B0604030504040204" pitchFamily="34" charset="0"/>
                <a:ea typeface="Verdana" panose="020B0604030504040204" pitchFamily="34" charset="0"/>
                <a:cs typeface="Verdana" panose="020B0604030504040204" pitchFamily="34" charset="0"/>
              </a:rPr>
              <a:t>Conference </a:t>
            </a:r>
            <a:r>
              <a:rPr lang="en-GB" sz="1400" dirty="0">
                <a:latin typeface="Verdana" panose="020B0604030504040204" pitchFamily="34" charset="0"/>
                <a:ea typeface="Verdana" panose="020B0604030504040204" pitchFamily="34" charset="0"/>
                <a:cs typeface="Verdana" panose="020B0604030504040204" pitchFamily="34" charset="0"/>
              </a:rPr>
              <a:t>notes that:</a:t>
            </a:r>
          </a:p>
          <a:p>
            <a:r>
              <a:rPr lang="en-GB" sz="1400" dirty="0">
                <a:latin typeface="Verdana" panose="020B0604030504040204" pitchFamily="34" charset="0"/>
                <a:ea typeface="Verdana" panose="020B0604030504040204" pitchFamily="34" charset="0"/>
                <a:cs typeface="Verdana" panose="020B0604030504040204" pitchFamily="34" charset="0"/>
              </a:rPr>
              <a:t>members who work in prisons, can be excluded from their place of work and subsequently dismissed from their job, even if their employer finds they have no case to answer</a:t>
            </a:r>
          </a:p>
          <a:p>
            <a:r>
              <a:rPr lang="en-GB" sz="1400" dirty="0">
                <a:latin typeface="Verdana" panose="020B0604030504040204" pitchFamily="34" charset="0"/>
                <a:ea typeface="Verdana" panose="020B0604030504040204" pitchFamily="34" charset="0"/>
                <a:cs typeface="Verdana" panose="020B0604030504040204" pitchFamily="34" charset="0"/>
              </a:rPr>
              <a:t>prison educators are denied a right of appeal unless supported by the education provider</a:t>
            </a:r>
          </a:p>
          <a:p>
            <a:r>
              <a:rPr lang="en-GB" sz="1400" dirty="0">
                <a:latin typeface="Verdana" panose="020B0604030504040204" pitchFamily="34" charset="0"/>
                <a:ea typeface="Verdana" panose="020B0604030504040204" pitchFamily="34" charset="0"/>
                <a:cs typeface="Verdana" panose="020B0604030504040204" pitchFamily="34" charset="0"/>
              </a:rPr>
              <a:t>that prison educators can be interviewed by prison staff without access to support or representation.</a:t>
            </a:r>
          </a:p>
          <a:p>
            <a:pPr marL="0" indent="0">
              <a:buNone/>
            </a:pPr>
            <a:r>
              <a:rPr lang="en-GB" sz="1400" dirty="0">
                <a:latin typeface="Verdana" panose="020B0604030504040204" pitchFamily="34" charset="0"/>
                <a:ea typeface="Verdana" panose="020B0604030504040204" pitchFamily="34" charset="0"/>
                <a:cs typeface="Verdana" panose="020B0604030504040204" pitchFamily="34" charset="0"/>
              </a:rPr>
              <a:t>Conference believes that HMPPS would not be able to treat their own staff in this manner and our members are placed in a position where they are unable to access natural justice.</a:t>
            </a:r>
          </a:p>
          <a:p>
            <a:pPr marL="0" indent="0">
              <a:buNone/>
            </a:pPr>
            <a:r>
              <a:rPr lang="en-GB" sz="1400" dirty="0">
                <a:latin typeface="Verdana" panose="020B0604030504040204" pitchFamily="34" charset="0"/>
                <a:ea typeface="Verdana" panose="020B0604030504040204" pitchFamily="34" charset="0"/>
                <a:cs typeface="Verdana" panose="020B0604030504040204" pitchFamily="34" charset="0"/>
              </a:rPr>
              <a:t>Conference therefore instructs the FEC to:</a:t>
            </a:r>
          </a:p>
          <a:p>
            <a:r>
              <a:rPr lang="en-GB" sz="1400" dirty="0">
                <a:latin typeface="Verdana" panose="020B0604030504040204" pitchFamily="34" charset="0"/>
                <a:ea typeface="Verdana" panose="020B0604030504040204" pitchFamily="34" charset="0"/>
                <a:cs typeface="Verdana" panose="020B0604030504040204" pitchFamily="34" charset="0"/>
              </a:rPr>
              <a:t>raise via media and through lobbying of MPs that prison educators cannot access natural justice under the current exclusion procedures</a:t>
            </a:r>
          </a:p>
          <a:p>
            <a:r>
              <a:rPr lang="en-GB" sz="1400" dirty="0">
                <a:latin typeface="Verdana" panose="020B0604030504040204" pitchFamily="34" charset="0"/>
                <a:ea typeface="Verdana" panose="020B0604030504040204" pitchFamily="34" charset="0"/>
                <a:cs typeface="Verdana" panose="020B0604030504040204" pitchFamily="34" charset="0"/>
              </a:rPr>
              <a:t>using the OLASS Forum seek to agree new procedures and review the PSI with HMPPS to release this tension and protect our members.</a:t>
            </a:r>
          </a:p>
          <a:p>
            <a:pPr marL="0" indent="0">
              <a:buNone/>
            </a:pPr>
            <a:endParaRPr lang="en-GB" sz="1800" dirty="0" smtClean="0"/>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7</a:t>
            </a:fld>
            <a:endParaRPr lang="en-US" dirty="0"/>
          </a:p>
        </p:txBody>
      </p:sp>
    </p:spTree>
    <p:extLst>
      <p:ext uri="{BB962C8B-B14F-4D97-AF65-F5344CB8AC3E}">
        <p14:creationId xmlns:p14="http://schemas.microsoft.com/office/powerpoint/2010/main" val="3116284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4"/>
            <a:ext cx="6059487" cy="1440159"/>
          </a:xfrm>
        </p:spPr>
        <p:txBody>
          <a:bodyPr/>
          <a:lstStyle/>
          <a:p>
            <a:pPr eaLnBrk="1" hangingPunct="1"/>
            <a:r>
              <a:rPr lang="en-US" sz="3200" b="1" dirty="0" smtClean="0">
                <a:solidFill>
                  <a:srgbClr val="4F4074"/>
                </a:solidFill>
                <a:latin typeface="Verdana" charset="0"/>
              </a:rPr>
              <a:t>Access to Natural Justice</a:t>
            </a:r>
          </a:p>
        </p:txBody>
      </p:sp>
      <p:sp>
        <p:nvSpPr>
          <p:cNvPr id="18435" name="Rectangle 3"/>
          <p:cNvSpPr>
            <a:spLocks noGrp="1" noChangeArrowheads="1"/>
          </p:cNvSpPr>
          <p:nvPr>
            <p:ph type="body" idx="1"/>
          </p:nvPr>
        </p:nvSpPr>
        <p:spPr>
          <a:xfrm>
            <a:off x="1835150" y="1772816"/>
            <a:ext cx="6635750" cy="4392488"/>
          </a:xfrm>
        </p:spPr>
        <p:txBody>
          <a:bodyPr/>
          <a:lstStyle/>
          <a:p>
            <a:endParaRPr lang="en-GB" sz="2400" dirty="0" smtClean="0"/>
          </a:p>
          <a:p>
            <a:r>
              <a:rPr lang="en-GB" sz="2400" dirty="0" smtClean="0"/>
              <a:t>Met with HMPPS to discuss review of Exclusions PSI.</a:t>
            </a:r>
          </a:p>
          <a:p>
            <a:r>
              <a:rPr lang="en-GB" sz="2400" dirty="0" smtClean="0"/>
              <a:t>Flagged issue with Shadow Secretary of State for Justice.</a:t>
            </a:r>
          </a:p>
          <a:p>
            <a:r>
              <a:rPr lang="en-GB" sz="2400" dirty="0" smtClean="0"/>
              <a:t>Challenging and appealing all non-exclusion exclusions.</a:t>
            </a:r>
          </a:p>
          <a:p>
            <a:endParaRPr lang="en-GB" sz="1800" dirty="0" smtClean="0"/>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8</a:t>
            </a:fld>
            <a:endParaRPr lang="en-US" dirty="0"/>
          </a:p>
        </p:txBody>
      </p:sp>
    </p:spTree>
    <p:extLst>
      <p:ext uri="{BB962C8B-B14F-4D97-AF65-F5344CB8AC3E}">
        <p14:creationId xmlns:p14="http://schemas.microsoft.com/office/powerpoint/2010/main" val="17576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411413" y="404665"/>
            <a:ext cx="6059487" cy="936104"/>
          </a:xfrm>
        </p:spPr>
        <p:txBody>
          <a:bodyPr/>
          <a:lstStyle/>
          <a:p>
            <a:pPr eaLnBrk="1" hangingPunct="1"/>
            <a:r>
              <a:rPr lang="en-US" sz="2800" b="1" dirty="0" smtClean="0">
                <a:solidFill>
                  <a:schemeClr val="accent2">
                    <a:lumMod val="75000"/>
                  </a:schemeClr>
                </a:solidFill>
              </a:rPr>
              <a:t>Current and Future work</a:t>
            </a:r>
            <a:r>
              <a:rPr lang="en-GB" sz="2800" dirty="0"/>
              <a:t/>
            </a:r>
            <a:br>
              <a:rPr lang="en-GB" sz="2800" dirty="0"/>
            </a:br>
            <a:endParaRPr lang="en-US" sz="2800" b="1" dirty="0" smtClean="0">
              <a:solidFill>
                <a:srgbClr val="4F4074"/>
              </a:solidFill>
              <a:latin typeface="Verdana" charset="0"/>
            </a:endParaRPr>
          </a:p>
        </p:txBody>
      </p:sp>
      <p:sp>
        <p:nvSpPr>
          <p:cNvPr id="18435" name="Rectangle 3"/>
          <p:cNvSpPr>
            <a:spLocks noGrp="1" noChangeArrowheads="1"/>
          </p:cNvSpPr>
          <p:nvPr>
            <p:ph type="body" idx="1"/>
          </p:nvPr>
        </p:nvSpPr>
        <p:spPr>
          <a:xfrm>
            <a:off x="1835150" y="1268761"/>
            <a:ext cx="6635750" cy="5452714"/>
          </a:xfrm>
        </p:spPr>
        <p:txBody>
          <a:bodyPr/>
          <a:lstStyle/>
          <a:p>
            <a:r>
              <a:rPr lang="en-GB" sz="1400" dirty="0" smtClean="0"/>
              <a:t>Seek to establish agreed H&amp;S escalation routes with individual providers so we can successfully address H&amp;S issues </a:t>
            </a:r>
            <a:r>
              <a:rPr lang="en-GB" sz="1400" i="1" dirty="0" smtClean="0"/>
              <a:t>– we have nearly finalised a document with </a:t>
            </a:r>
            <a:r>
              <a:rPr lang="en-GB" sz="1400" i="1" dirty="0" err="1" smtClean="0"/>
              <a:t>MoJ</a:t>
            </a:r>
            <a:r>
              <a:rPr lang="en-GB" sz="1400" i="1" dirty="0" smtClean="0"/>
              <a:t> and HMPPS.</a:t>
            </a:r>
          </a:p>
          <a:p>
            <a:r>
              <a:rPr lang="en-GB" sz="1400" dirty="0" smtClean="0"/>
              <a:t>Agree a minimum standard for inductions for prison education staff across the estate </a:t>
            </a:r>
            <a:r>
              <a:rPr lang="en-GB" sz="1400" i="1" dirty="0" smtClean="0"/>
              <a:t>– a train the trainer approach is being taken, and the training is being completed before 31 March.</a:t>
            </a:r>
            <a:endParaRPr lang="en-GB" sz="1400" dirty="0" smtClean="0"/>
          </a:p>
          <a:p>
            <a:r>
              <a:rPr lang="en-GB" sz="1400" dirty="0" smtClean="0"/>
              <a:t>Increase membership and Reps across prisons, so that members are supported through the TUPE process and have more bargaining power under the new contracts </a:t>
            </a:r>
            <a:r>
              <a:rPr lang="en-GB" sz="1400" i="1" dirty="0" smtClean="0"/>
              <a:t>– 44 prisons have a Rep, 36 have a H&amp;S Rep. </a:t>
            </a:r>
          </a:p>
          <a:p>
            <a:r>
              <a:rPr lang="en-GB" sz="1400" dirty="0" smtClean="0"/>
              <a:t>Seek to level up the Facilities Time for Reps and H&amp;S Reps after TUPE transfer.</a:t>
            </a:r>
          </a:p>
          <a:p>
            <a:r>
              <a:rPr lang="en-GB" sz="1400" dirty="0" smtClean="0"/>
              <a:t>Seek to improve the terms and conditions of prison educators in particular focussing on:</a:t>
            </a:r>
          </a:p>
          <a:p>
            <a:pPr>
              <a:buFontTx/>
              <a:buChar char="-"/>
            </a:pPr>
            <a:r>
              <a:rPr lang="en-GB" sz="1400" dirty="0" smtClean="0"/>
              <a:t>Harmonising the terms and conditions of vocational trainers with tutors/lecturers</a:t>
            </a:r>
          </a:p>
          <a:p>
            <a:pPr>
              <a:buFontTx/>
              <a:buChar char="-"/>
            </a:pPr>
            <a:r>
              <a:rPr lang="en-GB" sz="1400" dirty="0" smtClean="0"/>
              <a:t>Improving pay and pay structures</a:t>
            </a:r>
          </a:p>
          <a:p>
            <a:pPr>
              <a:buFontTx/>
              <a:buChar char="-"/>
            </a:pPr>
            <a:r>
              <a:rPr lang="en-GB" sz="1400" dirty="0" smtClean="0"/>
              <a:t>Harmonising the terms and conditions of sessional staff with permanent staff, and where possible (and desirable) ensuring that sessional staff are moved onto permanent contracts</a:t>
            </a:r>
          </a:p>
          <a:p>
            <a:pPr>
              <a:buFontTx/>
              <a:buChar char="-"/>
            </a:pPr>
            <a:r>
              <a:rPr lang="en-GB" sz="1400" dirty="0" smtClean="0"/>
              <a:t>Securing access for all teaching staff to TPS irrelevant of provider</a:t>
            </a:r>
          </a:p>
        </p:txBody>
      </p:sp>
      <p:sp>
        <p:nvSpPr>
          <p:cNvPr id="18436" name="Rectangle 4"/>
          <p:cNvSpPr>
            <a:spLocks noChangeArrowheads="1"/>
          </p:cNvSpPr>
          <p:nvPr/>
        </p:nvSpPr>
        <p:spPr bwMode="auto">
          <a:xfrm>
            <a:off x="684213" y="0"/>
            <a:ext cx="1079500" cy="6858000"/>
          </a:xfrm>
          <a:prstGeom prst="rect">
            <a:avLst/>
          </a:prstGeom>
          <a:solidFill>
            <a:srgbClr val="4F4074"/>
          </a:solidFill>
          <a:ln w="9525">
            <a:solidFill>
              <a:srgbClr val="4F4074"/>
            </a:solidFill>
            <a:miter lim="800000"/>
            <a:headEnd/>
            <a:tailEnd/>
          </a:ln>
        </p:spPr>
        <p:txBody>
          <a:bodyPr wrap="none" anchor="ctr"/>
          <a:lstStyle/>
          <a:p>
            <a:endParaRPr lang="en-GB" sz="1800" dirty="0"/>
          </a:p>
        </p:txBody>
      </p:sp>
      <p:sp>
        <p:nvSpPr>
          <p:cNvPr id="18437" name="Rectangle 5"/>
          <p:cNvSpPr>
            <a:spLocks noChangeArrowheads="1"/>
          </p:cNvSpPr>
          <p:nvPr/>
        </p:nvSpPr>
        <p:spPr bwMode="auto">
          <a:xfrm>
            <a:off x="323850" y="0"/>
            <a:ext cx="360363" cy="6858000"/>
          </a:xfrm>
          <a:prstGeom prst="rect">
            <a:avLst/>
          </a:prstGeom>
          <a:solidFill>
            <a:srgbClr val="E74B92"/>
          </a:solidFill>
          <a:ln w="9525">
            <a:solidFill>
              <a:srgbClr val="E74B92"/>
            </a:solidFill>
            <a:miter lim="800000"/>
            <a:headEnd/>
            <a:tailEnd/>
          </a:ln>
        </p:spPr>
        <p:txBody>
          <a:bodyPr wrap="none" anchor="ctr"/>
          <a:lstStyle/>
          <a:p>
            <a:endParaRPr lang="en-GB" sz="1800" dirty="0"/>
          </a:p>
        </p:txBody>
      </p:sp>
      <p:sp>
        <p:nvSpPr>
          <p:cNvPr id="18438" name="Rectangle 6"/>
          <p:cNvSpPr>
            <a:spLocks noChangeArrowheads="1"/>
          </p:cNvSpPr>
          <p:nvPr/>
        </p:nvSpPr>
        <p:spPr bwMode="auto">
          <a:xfrm>
            <a:off x="0" y="0"/>
            <a:ext cx="323850" cy="6858000"/>
          </a:xfrm>
          <a:prstGeom prst="rect">
            <a:avLst/>
          </a:prstGeom>
          <a:solidFill>
            <a:srgbClr val="C0C0C0"/>
          </a:solidFill>
          <a:ln w="9525">
            <a:solidFill>
              <a:srgbClr val="C0C0C0"/>
            </a:solidFill>
            <a:miter lim="800000"/>
            <a:headEnd/>
            <a:tailEnd/>
          </a:ln>
        </p:spPr>
        <p:txBody>
          <a:bodyPr wrap="none" anchor="ctr"/>
          <a:lstStyle/>
          <a:p>
            <a:endParaRPr lang="en-GB" sz="1800" dirty="0"/>
          </a:p>
        </p:txBody>
      </p:sp>
      <p:sp>
        <p:nvSpPr>
          <p:cNvPr id="2" name="Slide Number Placeholder 1"/>
          <p:cNvSpPr>
            <a:spLocks noGrp="1"/>
          </p:cNvSpPr>
          <p:nvPr>
            <p:ph type="sldNum" sz="quarter" idx="12"/>
          </p:nvPr>
        </p:nvSpPr>
        <p:spPr/>
        <p:txBody>
          <a:bodyPr/>
          <a:lstStyle/>
          <a:p>
            <a:fld id="{89E4C294-6F57-47A1-B869-51E0D9E19024}" type="slidenum">
              <a:rPr lang="en-US" smtClean="0"/>
              <a:pPr/>
              <a:t>9</a:t>
            </a:fld>
            <a:endParaRPr lang="en-US" dirty="0"/>
          </a:p>
        </p:txBody>
      </p:sp>
    </p:spTree>
    <p:extLst>
      <p:ext uri="{BB962C8B-B14F-4D97-AF65-F5344CB8AC3E}">
        <p14:creationId xmlns:p14="http://schemas.microsoft.com/office/powerpoint/2010/main" val="153937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4627</TotalTime>
  <Words>761</Words>
  <Application>Microsoft Office PowerPoint</Application>
  <PresentationFormat>On-screen Show (4:3)</PresentationFormat>
  <Paragraphs>114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Verdana</vt:lpstr>
      <vt:lpstr>Default Design</vt:lpstr>
      <vt:lpstr>PowerPoint Presentation</vt:lpstr>
      <vt:lpstr>Motion to Further Education Sector Conference - Mobilising support for prison educators and the fight for prison safety </vt:lpstr>
      <vt:lpstr>PowerPoint Presentation</vt:lpstr>
      <vt:lpstr>Safe Inside Campaign</vt:lpstr>
      <vt:lpstr>Other motions to FE Sector Conference</vt:lpstr>
      <vt:lpstr>TPS access</vt:lpstr>
      <vt:lpstr>Other motions to FE Sector Conference</vt:lpstr>
      <vt:lpstr>Access to Natural Justice</vt:lpstr>
      <vt:lpstr>Current and Future work </vt:lpstr>
    </vt:vector>
  </TitlesOfParts>
  <Company>NATFHE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 Crowther</dc:creator>
  <cp:lastModifiedBy>Jenny Lennox</cp:lastModifiedBy>
  <cp:revision>338</cp:revision>
  <cp:lastPrinted>2018-05-29T10:23:47Z</cp:lastPrinted>
  <dcterms:created xsi:type="dcterms:W3CDTF">2007-10-15T12:18:27Z</dcterms:created>
  <dcterms:modified xsi:type="dcterms:W3CDTF">2019-03-12T14:35:08Z</dcterms:modified>
</cp:coreProperties>
</file>