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394" r:id="rId3"/>
    <p:sldId id="426" r:id="rId4"/>
    <p:sldId id="427" r:id="rId5"/>
    <p:sldId id="428" r:id="rId6"/>
  </p:sldIdLst>
  <p:sldSz cx="9144000" cy="6858000" type="screen4x3"/>
  <p:notesSz cx="6645275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084" cy="490040"/>
          </a:xfrm>
          <a:prstGeom prst="rect">
            <a:avLst/>
          </a:prstGeom>
        </p:spPr>
        <p:txBody>
          <a:bodyPr vert="horz" lIns="89639" tIns="44819" rIns="89639" bIns="4481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3641" y="0"/>
            <a:ext cx="2880084" cy="490040"/>
          </a:xfrm>
          <a:prstGeom prst="rect">
            <a:avLst/>
          </a:prstGeom>
        </p:spPr>
        <p:txBody>
          <a:bodyPr vert="horz" lIns="89639" tIns="44819" rIns="89639" bIns="44819" rtlCol="0"/>
          <a:lstStyle>
            <a:lvl1pPr algn="r">
              <a:defRPr sz="1200"/>
            </a:lvl1pPr>
          </a:lstStyle>
          <a:p>
            <a:fld id="{E69554E5-E59C-418D-9B76-4DA93BC44DF3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786"/>
            <a:ext cx="2880084" cy="490040"/>
          </a:xfrm>
          <a:prstGeom prst="rect">
            <a:avLst/>
          </a:prstGeom>
        </p:spPr>
        <p:txBody>
          <a:bodyPr vert="horz" lIns="89639" tIns="44819" rIns="89639" bIns="4481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3641" y="9285786"/>
            <a:ext cx="2880084" cy="490040"/>
          </a:xfrm>
          <a:prstGeom prst="rect">
            <a:avLst/>
          </a:prstGeom>
        </p:spPr>
        <p:txBody>
          <a:bodyPr vert="horz" lIns="89639" tIns="44819" rIns="89639" bIns="44819" rtlCol="0" anchor="b"/>
          <a:lstStyle>
            <a:lvl1pPr algn="r">
              <a:defRPr sz="1200"/>
            </a:lvl1pPr>
          </a:lstStyle>
          <a:p>
            <a:fld id="{2CBC5FA1-20D2-4E54-8224-C6968471A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13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879619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39" tIns="44819" rIns="89639" bIns="4481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4118" y="1"/>
            <a:ext cx="2879619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39" tIns="44819" rIns="89639" bIns="4481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1063" y="733425"/>
            <a:ext cx="4883150" cy="3663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4528" y="4643518"/>
            <a:ext cx="5316220" cy="439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39" tIns="44819" rIns="89639" bIns="44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285339"/>
            <a:ext cx="2879619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39" tIns="44819" rIns="89639" bIns="4481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4118" y="9285339"/>
            <a:ext cx="2879619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39" tIns="44819" rIns="89639" bIns="448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1C0273-3FBB-4300-BDE1-A5BB374CC9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60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42D85-5517-4109-A4FC-E333B3210A2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240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0694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Curriculum plans</a:t>
            </a:r>
            <a:r>
              <a:rPr lang="en-US" baseline="0" dirty="0" smtClean="0"/>
              <a:t> don’t have a relationship with budgets!</a:t>
            </a:r>
          </a:p>
          <a:p>
            <a:pPr eaLnBrk="1" hangingPunct="1"/>
            <a:r>
              <a:rPr lang="en-US" baseline="0" dirty="0" smtClean="0"/>
              <a:t>What’s in DPS can depend on relationships with providers.</a:t>
            </a:r>
          </a:p>
          <a:p>
            <a:pPr eaLnBrk="1" hangingPunct="1"/>
            <a:r>
              <a:rPr lang="en-US" baseline="0" dirty="0" smtClean="0"/>
              <a:t>Some DPS provision could be half of current provision.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7172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Is</a:t>
            </a:r>
            <a:r>
              <a:rPr lang="en-US" baseline="0" dirty="0" smtClean="0"/>
              <a:t> the info being transferred accurate? Are personnel files with erroneous info. being passed over? Individuals need to ask to see their files under GDPR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2020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2554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28BA5-9E72-449B-9176-7D58F425B1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D5601-8D5A-46AA-A0EE-FB82CDE7311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A30F4-7CBA-4525-86B8-87F9A7DEFE2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4C294-6F57-47A1-B869-51E0D9E1902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2AAB3-C304-44ED-AE41-ED08D9EC3AF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8C261-DF94-448F-940A-C691B6375C6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3E71C-C946-44D7-AD50-0EA68EC2AC6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B5936-36AB-49F6-B169-D674CD64D8E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1363A-2D28-443B-B08D-9FFD4F302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9FA28-BB88-48C9-BC79-17C9A6E5854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1587E-EDB8-478D-A6D0-9A7BCB80C38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BE3D32-D5D5-4571-BD6D-B7CE9B95E8B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4213" y="404813"/>
            <a:ext cx="1079500" cy="6453187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pic>
        <p:nvPicPr>
          <p:cNvPr id="14342" name="Picture 6" descr="ucu_colo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1412875"/>
            <a:ext cx="60483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 rot="5400000">
            <a:off x="1008063" y="5526087"/>
            <a:ext cx="1079500" cy="1584325"/>
          </a:xfrm>
          <a:prstGeom prst="rect">
            <a:avLst/>
          </a:prstGeom>
          <a:solidFill>
            <a:srgbClr val="4F40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 rot="5400000">
            <a:off x="8334375" y="6048375"/>
            <a:ext cx="1079500" cy="539750"/>
          </a:xfrm>
          <a:prstGeom prst="rect">
            <a:avLst/>
          </a:prstGeom>
          <a:solidFill>
            <a:srgbClr val="4F4074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 rot="5400000">
            <a:off x="7921626" y="6173787"/>
            <a:ext cx="1079500" cy="288925"/>
          </a:xfrm>
          <a:prstGeom prst="rect">
            <a:avLst/>
          </a:prstGeom>
          <a:solidFill>
            <a:srgbClr val="4F4074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 rot="5400000">
            <a:off x="7632701" y="6173787"/>
            <a:ext cx="1079500" cy="288925"/>
          </a:xfrm>
          <a:prstGeom prst="rect">
            <a:avLst/>
          </a:prstGeom>
          <a:solidFill>
            <a:srgbClr val="4F4074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 rot="5400000">
            <a:off x="7344569" y="6174581"/>
            <a:ext cx="1079500" cy="287338"/>
          </a:xfrm>
          <a:prstGeom prst="rect">
            <a:avLst/>
          </a:prstGeom>
          <a:solidFill>
            <a:srgbClr val="4F4074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 rot="5400000">
            <a:off x="7056438" y="6173787"/>
            <a:ext cx="1079500" cy="288925"/>
          </a:xfrm>
          <a:prstGeom prst="rect">
            <a:avLst/>
          </a:prstGeom>
          <a:solidFill>
            <a:srgbClr val="4F4074">
              <a:alpha val="2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 rot="5400000">
            <a:off x="6769101" y="6173787"/>
            <a:ext cx="1079500" cy="288925"/>
          </a:xfrm>
          <a:prstGeom prst="rect">
            <a:avLst/>
          </a:prstGeom>
          <a:solidFill>
            <a:srgbClr val="4F4074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 rot="5400000">
            <a:off x="6480969" y="6174581"/>
            <a:ext cx="1079500" cy="287338"/>
          </a:xfrm>
          <a:prstGeom prst="rect">
            <a:avLst/>
          </a:prstGeom>
          <a:solidFill>
            <a:srgbClr val="4F4074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 rot="5400000">
            <a:off x="6192838" y="6173787"/>
            <a:ext cx="1079500" cy="288925"/>
          </a:xfrm>
          <a:prstGeom prst="rect">
            <a:avLst/>
          </a:prstGeom>
          <a:solidFill>
            <a:srgbClr val="4F4074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 rot="5400000">
            <a:off x="5905501" y="6173787"/>
            <a:ext cx="1079500" cy="288925"/>
          </a:xfrm>
          <a:prstGeom prst="rect">
            <a:avLst/>
          </a:prstGeom>
          <a:solidFill>
            <a:srgbClr val="4F4074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 rot="5400000">
            <a:off x="5616576" y="6173787"/>
            <a:ext cx="1079500" cy="288925"/>
          </a:xfrm>
          <a:prstGeom prst="rect">
            <a:avLst/>
          </a:prstGeom>
          <a:solidFill>
            <a:srgbClr val="4F4074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 rot="5400000">
            <a:off x="5329238" y="6173787"/>
            <a:ext cx="1079500" cy="288925"/>
          </a:xfrm>
          <a:prstGeom prst="rect">
            <a:avLst/>
          </a:prstGeom>
          <a:solidFill>
            <a:srgbClr val="4F4074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 rot="5400000">
            <a:off x="5040313" y="6173787"/>
            <a:ext cx="1079500" cy="288925"/>
          </a:xfrm>
          <a:prstGeom prst="rect">
            <a:avLst/>
          </a:prstGeom>
          <a:solidFill>
            <a:srgbClr val="4F4074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 rot="5400000">
            <a:off x="3313113" y="6173787"/>
            <a:ext cx="1079500" cy="288925"/>
          </a:xfrm>
          <a:prstGeom prst="rect">
            <a:avLst/>
          </a:prstGeom>
          <a:solidFill>
            <a:srgbClr val="4F4074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 rot="5400000">
            <a:off x="3600451" y="6173787"/>
            <a:ext cx="1079500" cy="288925"/>
          </a:xfrm>
          <a:prstGeom prst="rect">
            <a:avLst/>
          </a:prstGeom>
          <a:solidFill>
            <a:srgbClr val="4F4074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 rot="5400000">
            <a:off x="3889376" y="6173787"/>
            <a:ext cx="1079500" cy="288925"/>
          </a:xfrm>
          <a:prstGeom prst="rect">
            <a:avLst/>
          </a:prstGeom>
          <a:solidFill>
            <a:srgbClr val="4F4074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 rot="5400000">
            <a:off x="4176713" y="6173787"/>
            <a:ext cx="1079500" cy="288925"/>
          </a:xfrm>
          <a:prstGeom prst="rect">
            <a:avLst/>
          </a:prstGeom>
          <a:solidFill>
            <a:srgbClr val="4F4074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 rot="5400000">
            <a:off x="4464051" y="6173787"/>
            <a:ext cx="1079500" cy="288925"/>
          </a:xfrm>
          <a:prstGeom prst="rect">
            <a:avLst/>
          </a:prstGeom>
          <a:solidFill>
            <a:srgbClr val="4F4074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 rot="5400000">
            <a:off x="4752976" y="6173787"/>
            <a:ext cx="1079500" cy="288925"/>
          </a:xfrm>
          <a:prstGeom prst="rect">
            <a:avLst/>
          </a:prstGeom>
          <a:solidFill>
            <a:srgbClr val="4F4074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 rot="5400000">
            <a:off x="3024188" y="6173787"/>
            <a:ext cx="1079500" cy="288925"/>
          </a:xfrm>
          <a:prstGeom prst="rect">
            <a:avLst/>
          </a:prstGeom>
          <a:solidFill>
            <a:srgbClr val="4F4074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 rot="5400000">
            <a:off x="1873251" y="6173787"/>
            <a:ext cx="1079500" cy="288925"/>
          </a:xfrm>
          <a:prstGeom prst="rect">
            <a:avLst/>
          </a:prstGeom>
          <a:solidFill>
            <a:srgbClr val="4F4074">
              <a:alpha val="9882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 rot="5400000">
            <a:off x="2196307" y="6138068"/>
            <a:ext cx="1079500" cy="360363"/>
          </a:xfrm>
          <a:prstGeom prst="rect">
            <a:avLst/>
          </a:prstGeom>
          <a:solidFill>
            <a:srgbClr val="4F4074">
              <a:alpha val="9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 rot="5400000">
            <a:off x="2447926" y="6173787"/>
            <a:ext cx="1079500" cy="288925"/>
          </a:xfrm>
          <a:prstGeom prst="rect">
            <a:avLst/>
          </a:prstGeom>
          <a:solidFill>
            <a:srgbClr val="4F4074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 rot="5400000">
            <a:off x="2736851" y="6173787"/>
            <a:ext cx="1079500" cy="288925"/>
          </a:xfrm>
          <a:prstGeom prst="rect">
            <a:avLst/>
          </a:prstGeom>
          <a:solidFill>
            <a:srgbClr val="4F4074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294-6F57-47A1-B869-51E0D9E1902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36056" y="4127111"/>
            <a:ext cx="5688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Prison Education </a:t>
            </a:r>
            <a:r>
              <a:rPr lang="en-GB" b="1" dirty="0" smtClean="0"/>
              <a:t>Framework and Dynamic Purchasing System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404664"/>
            <a:ext cx="6059487" cy="1440159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4F4074"/>
                </a:solidFill>
                <a:latin typeface="Verdana" charset="0"/>
              </a:rPr>
              <a:t>Providers of PEF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 flipH="1">
            <a:off x="2411410" y="1700808"/>
            <a:ext cx="5905003" cy="4176464"/>
          </a:xfrm>
        </p:spPr>
        <p:txBody>
          <a:bodyPr/>
          <a:lstStyle/>
          <a:p>
            <a:r>
              <a:rPr lang="en-GB" sz="1800" b="1" u="sng" dirty="0" smtClean="0"/>
              <a:t>Weston College</a:t>
            </a:r>
            <a:r>
              <a:rPr lang="en-GB" sz="1800" dirty="0" smtClean="0"/>
              <a:t> - Avon &amp; South Dorset; Devon &amp; North Dorset; Kent, Surrey &amp; Sussex (19 establishments)</a:t>
            </a:r>
          </a:p>
          <a:p>
            <a:r>
              <a:rPr lang="en-GB" sz="1800" b="1" u="sng" dirty="0" smtClean="0"/>
              <a:t>PeoplePlus</a:t>
            </a:r>
            <a:r>
              <a:rPr lang="en-GB" sz="1800" dirty="0" smtClean="0"/>
              <a:t> - Bedfordshire, Cambridgeshire &amp; Norfolk; East Midlands; Hertfordshire, Essex &amp; Suffolk; North Midlands (22 establishments)</a:t>
            </a:r>
          </a:p>
          <a:p>
            <a:r>
              <a:rPr lang="en-GB" sz="1800" b="1" u="sng" dirty="0" smtClean="0"/>
              <a:t>Novus</a:t>
            </a:r>
            <a:r>
              <a:rPr lang="en-GB" sz="1800" dirty="0" smtClean="0"/>
              <a:t> - Cumbria &amp; Lancashire; Greater  Manchester, Merseyside &amp; Cheshire; London; Tees &amp; Wear; West Midlands; Women’s Estate North; Yorkshire (43 establishments)</a:t>
            </a:r>
          </a:p>
          <a:p>
            <a:r>
              <a:rPr lang="en-GB" sz="1800" b="1" u="sng" dirty="0" smtClean="0"/>
              <a:t>Milton  Keynes College </a:t>
            </a:r>
            <a:r>
              <a:rPr lang="en-GB" sz="1800" dirty="0" smtClean="0"/>
              <a:t>- Long Term High Security Estate, North; Long Term High Security Estate, South; South Central (19 establishments)</a:t>
            </a:r>
          </a:p>
          <a:p>
            <a:pPr marL="0" indent="0">
              <a:buNone/>
            </a:pPr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294-6F57-47A1-B869-51E0D9E190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1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404664"/>
            <a:ext cx="6059487" cy="1440159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4F4074"/>
                </a:solidFill>
                <a:latin typeface="Verdana" charset="0"/>
              </a:rPr>
              <a:t>Timescales and DPS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772816"/>
            <a:ext cx="6635750" cy="4392488"/>
          </a:xfrm>
        </p:spPr>
        <p:txBody>
          <a:bodyPr/>
          <a:lstStyle/>
          <a:p>
            <a:endParaRPr lang="en-GB" sz="2400" dirty="0" smtClean="0"/>
          </a:p>
          <a:p>
            <a:r>
              <a:rPr lang="en-GB" sz="2400" dirty="0" smtClean="0"/>
              <a:t>Initial Curriculum Plans submitted by 28 February.</a:t>
            </a:r>
          </a:p>
          <a:p>
            <a:r>
              <a:rPr lang="en-GB" sz="2400" dirty="0" smtClean="0"/>
              <a:t>20 day period for discussion on Curriculum Plans.</a:t>
            </a:r>
          </a:p>
          <a:p>
            <a:r>
              <a:rPr lang="en-GB" sz="2400" dirty="0" smtClean="0"/>
              <a:t>1st April PEF contracts begin.</a:t>
            </a:r>
          </a:p>
          <a:p>
            <a:r>
              <a:rPr lang="en-GB" sz="2400" dirty="0" smtClean="0"/>
              <a:t>DPS contracts can begin at any time.</a:t>
            </a:r>
          </a:p>
          <a:p>
            <a:pPr marL="0" indent="0">
              <a:buNone/>
            </a:pPr>
            <a:endParaRPr lang="en-GB" sz="1800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294-6F57-47A1-B869-51E0D9E190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0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404664"/>
            <a:ext cx="6059487" cy="1440159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4F4074"/>
                </a:solidFill>
                <a:latin typeface="Verdana" charset="0"/>
              </a:rPr>
              <a:t>Transferring prisons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772816"/>
            <a:ext cx="6635750" cy="4392488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Reps need to check the information on staff being transferred to new providers (ELI data) should only include:</a:t>
            </a:r>
          </a:p>
          <a:p>
            <a:r>
              <a:rPr lang="en-GB" sz="1800" dirty="0"/>
              <a:t>the identity and age of the employees who will transfer </a:t>
            </a:r>
          </a:p>
          <a:p>
            <a:r>
              <a:rPr lang="en-GB" sz="1800" dirty="0"/>
              <a:t>information contained in the written statement of those employees </a:t>
            </a:r>
          </a:p>
          <a:p>
            <a:r>
              <a:rPr lang="en-GB" sz="1800" dirty="0"/>
              <a:t>details of any disciplinary action taken against an employee in the last two years </a:t>
            </a:r>
          </a:p>
          <a:p>
            <a:r>
              <a:rPr lang="en-GB" sz="1800" dirty="0"/>
              <a:t>details of grievances raised by an employee in the last two years </a:t>
            </a:r>
          </a:p>
          <a:p>
            <a:r>
              <a:rPr lang="en-GB" sz="1800" dirty="0"/>
              <a:t>instances of legal actions taken by employees against the outgoing employer in the last two years (any court or employment tribunal claims) </a:t>
            </a:r>
          </a:p>
          <a:p>
            <a:r>
              <a:rPr lang="en-GB" sz="1800" dirty="0"/>
              <a:t>information regarding any collective agreements</a:t>
            </a:r>
          </a:p>
          <a:p>
            <a:endParaRPr lang="en-GB" sz="1800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294-6F57-47A1-B869-51E0D9E190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5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404664"/>
            <a:ext cx="6059487" cy="1440159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4F4074"/>
                </a:solidFill>
                <a:latin typeface="Verdana" charset="0"/>
              </a:rPr>
              <a:t>DPS provision and possible Redundancies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772816"/>
            <a:ext cx="6635750" cy="4392488"/>
          </a:xfrm>
        </p:spPr>
        <p:txBody>
          <a:bodyPr/>
          <a:lstStyle/>
          <a:p>
            <a:endParaRPr lang="en-GB" sz="2000" dirty="0" smtClean="0"/>
          </a:p>
          <a:p>
            <a:r>
              <a:rPr lang="en-GB" sz="2000" dirty="0" smtClean="0"/>
              <a:t>Curriculum Plans should clarify what subjects are in the DPS.</a:t>
            </a:r>
          </a:p>
          <a:p>
            <a:r>
              <a:rPr lang="en-GB" sz="2000" dirty="0" smtClean="0"/>
              <a:t>Legal requirement for meaningful consultations with a view to reaching agreement on any changes that could result in redundancies.</a:t>
            </a:r>
          </a:p>
          <a:p>
            <a:r>
              <a:rPr lang="en-GB" sz="2000" dirty="0" smtClean="0"/>
              <a:t>Obligation </a:t>
            </a:r>
            <a:r>
              <a:rPr lang="en-GB" sz="2000" dirty="0"/>
              <a:t>to </a:t>
            </a:r>
            <a:r>
              <a:rPr lang="en-GB" sz="2000" dirty="0" smtClean="0"/>
              <a:t>redeploy staff </a:t>
            </a:r>
            <a:r>
              <a:rPr lang="en-GB" sz="2000" dirty="0"/>
              <a:t>if </a:t>
            </a:r>
            <a:r>
              <a:rPr lang="en-GB" sz="2000" dirty="0" smtClean="0"/>
              <a:t>possible. </a:t>
            </a:r>
          </a:p>
          <a:p>
            <a:r>
              <a:rPr lang="en-GB" sz="2000" dirty="0" smtClean="0"/>
              <a:t>Must </a:t>
            </a:r>
            <a:r>
              <a:rPr lang="en-GB" sz="2000" dirty="0"/>
              <a:t>adhere to redundancy payments if </a:t>
            </a:r>
            <a:r>
              <a:rPr lang="en-GB" sz="2000" dirty="0" smtClean="0"/>
              <a:t>contractual.</a:t>
            </a:r>
          </a:p>
          <a:p>
            <a:r>
              <a:rPr lang="en-GB" sz="2000" dirty="0" smtClean="0"/>
              <a:t>No post should be made redundant and then recreated within 6 months of redundancy.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endParaRPr lang="en-GB" sz="1800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294-6F57-47A1-B869-51E0D9E190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4352</TotalTime>
  <Words>312</Words>
  <Application>Microsoft Office PowerPoint</Application>
  <PresentationFormat>On-screen Show (4:3)</PresentationFormat>
  <Paragraphs>50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Verdana</vt:lpstr>
      <vt:lpstr>Default Design</vt:lpstr>
      <vt:lpstr>PowerPoint Presentation</vt:lpstr>
      <vt:lpstr>Providers of PEF</vt:lpstr>
      <vt:lpstr>Timescales and DPS</vt:lpstr>
      <vt:lpstr>Transferring prisons</vt:lpstr>
      <vt:lpstr>DPS provision and possible Redundancies</vt:lpstr>
    </vt:vector>
  </TitlesOfParts>
  <Company>NATFHE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 Crowther</dc:creator>
  <cp:lastModifiedBy>Jenny Lennox</cp:lastModifiedBy>
  <cp:revision>324</cp:revision>
  <cp:lastPrinted>2018-05-29T10:23:47Z</cp:lastPrinted>
  <dcterms:created xsi:type="dcterms:W3CDTF">2007-10-15T12:18:27Z</dcterms:created>
  <dcterms:modified xsi:type="dcterms:W3CDTF">2019-03-08T10:15:37Z</dcterms:modified>
</cp:coreProperties>
</file>