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394" r:id="rId3"/>
    <p:sldId id="426" r:id="rId4"/>
    <p:sldId id="427" r:id="rId5"/>
    <p:sldId id="428" r:id="rId6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084" cy="490040"/>
          </a:xfrm>
          <a:prstGeom prst="rect">
            <a:avLst/>
          </a:prstGeom>
        </p:spPr>
        <p:txBody>
          <a:bodyPr vert="horz" lIns="89639" tIns="44819" rIns="89639" bIns="448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3641" y="0"/>
            <a:ext cx="2880084" cy="490040"/>
          </a:xfrm>
          <a:prstGeom prst="rect">
            <a:avLst/>
          </a:prstGeom>
        </p:spPr>
        <p:txBody>
          <a:bodyPr vert="horz" lIns="89639" tIns="44819" rIns="89639" bIns="44819" rtlCol="0"/>
          <a:lstStyle>
            <a:lvl1pPr algn="r">
              <a:defRPr sz="1200"/>
            </a:lvl1pPr>
          </a:lstStyle>
          <a:p>
            <a:fld id="{E69554E5-E59C-418D-9B76-4DA93BC44DF3}" type="datetimeFigureOut">
              <a:rPr lang="en-GB" smtClean="0"/>
              <a:t>08/03/2019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786"/>
            <a:ext cx="2880084" cy="490040"/>
          </a:xfrm>
          <a:prstGeom prst="rect">
            <a:avLst/>
          </a:prstGeom>
        </p:spPr>
        <p:txBody>
          <a:bodyPr vert="horz" lIns="89639" tIns="44819" rIns="89639" bIns="448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3641" y="9285786"/>
            <a:ext cx="2880084" cy="490040"/>
          </a:xfrm>
          <a:prstGeom prst="rect">
            <a:avLst/>
          </a:prstGeom>
        </p:spPr>
        <p:txBody>
          <a:bodyPr vert="horz" lIns="89639" tIns="44819" rIns="89639" bIns="44819" rtlCol="0" anchor="b"/>
          <a:lstStyle>
            <a:lvl1pPr algn="r">
              <a:defRPr sz="1200"/>
            </a:lvl1pPr>
          </a:lstStyle>
          <a:p>
            <a:fld id="{2CBC5FA1-20D2-4E54-8224-C6968471AF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13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39" tIns="44819" rIns="89639" bIns="4481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4118" y="1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39" tIns="44819" rIns="89639" bIns="4481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1063" y="733425"/>
            <a:ext cx="4883150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528" y="4643518"/>
            <a:ext cx="5316220" cy="439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39" tIns="44819" rIns="89639" bIns="44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285339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39" tIns="44819" rIns="89639" bIns="4481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4118" y="9285339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39" tIns="44819" rIns="89639" bIns="448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0694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Curriculum plans</a:t>
            </a:r>
            <a:r>
              <a:rPr lang="en-US" baseline="0" dirty="0" smtClean="0"/>
              <a:t> don’t have a relationship with budgets!</a:t>
            </a:r>
          </a:p>
          <a:p>
            <a:pPr eaLnBrk="1" hangingPunct="1"/>
            <a:r>
              <a:rPr lang="en-US" baseline="0" dirty="0" smtClean="0"/>
              <a:t>What’s in DPS can depend on relationships with providers.</a:t>
            </a:r>
          </a:p>
          <a:p>
            <a:pPr eaLnBrk="1" hangingPunct="1"/>
            <a:r>
              <a:rPr lang="en-US" baseline="0" dirty="0" smtClean="0"/>
              <a:t>Some DPS provision could be half of current provision.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17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Is</a:t>
            </a:r>
            <a:r>
              <a:rPr lang="en-US" baseline="0" dirty="0" smtClean="0"/>
              <a:t> the info being transferred accurate? Are personnel files with erroneous info. being passed over? Individuals need to ask to see their files under GDPR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020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255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36056" y="4127111"/>
            <a:ext cx="5688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Prison Education </a:t>
            </a:r>
            <a:r>
              <a:rPr lang="en-GB" b="1" dirty="0" smtClean="0"/>
              <a:t>Framework and Dynamic Purchasing System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F4074"/>
                </a:solidFill>
                <a:latin typeface="Verdana" charset="0"/>
              </a:rPr>
              <a:t>Providers of PEF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2411410" y="1700808"/>
            <a:ext cx="5905003" cy="4176464"/>
          </a:xfrm>
        </p:spPr>
        <p:txBody>
          <a:bodyPr/>
          <a:lstStyle/>
          <a:p>
            <a:r>
              <a:rPr lang="en-GB" sz="1800" b="1" u="sng" dirty="0" smtClean="0"/>
              <a:t>Weston College</a:t>
            </a:r>
            <a:r>
              <a:rPr lang="en-GB" sz="1800" dirty="0" smtClean="0"/>
              <a:t> - Avon &amp; South Dorset; Devon &amp; North Dorset; Kent, Surrey &amp; Sussex (19 establishments)</a:t>
            </a:r>
          </a:p>
          <a:p>
            <a:r>
              <a:rPr lang="en-GB" sz="1800" b="1" u="sng" dirty="0" smtClean="0"/>
              <a:t>PeoplePlus</a:t>
            </a:r>
            <a:r>
              <a:rPr lang="en-GB" sz="1800" dirty="0" smtClean="0"/>
              <a:t> - Bedfordshire, Cambridgeshire &amp; Norfolk; East Midlands; Hertfordshire, Essex &amp; Suffolk; North Midlands (22 establishments)</a:t>
            </a:r>
          </a:p>
          <a:p>
            <a:r>
              <a:rPr lang="en-GB" sz="1800" b="1" u="sng" dirty="0" smtClean="0"/>
              <a:t>Novus</a:t>
            </a:r>
            <a:r>
              <a:rPr lang="en-GB" sz="1800" dirty="0" smtClean="0"/>
              <a:t> - Cumbria &amp; Lancashire; Greater  Manchester, Merseyside &amp; Cheshire; London; Tees &amp; Wear; West Midlands; Women’s Estate North; Yorkshire (43 establishments)</a:t>
            </a:r>
          </a:p>
          <a:p>
            <a:r>
              <a:rPr lang="en-GB" sz="1800" b="1" u="sng" dirty="0" smtClean="0"/>
              <a:t>Milton  Keynes College </a:t>
            </a:r>
            <a:r>
              <a:rPr lang="en-GB" sz="1800" dirty="0" smtClean="0"/>
              <a:t>- Long Term High Security Estate, North; Long Term High Security Estate, South; South Central (19 establishments)</a:t>
            </a:r>
          </a:p>
          <a:p>
            <a:pPr marL="0" indent="0">
              <a:buNone/>
            </a:pP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1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F4074"/>
                </a:solidFill>
                <a:latin typeface="Verdana" charset="0"/>
              </a:rPr>
              <a:t>Timescales and DPS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772816"/>
            <a:ext cx="6635750" cy="4392488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/>
              <a:t>Initial Curriculum Plans submitted by 28 February.</a:t>
            </a:r>
          </a:p>
          <a:p>
            <a:r>
              <a:rPr lang="en-GB" sz="2400" dirty="0" smtClean="0"/>
              <a:t>20 day period for discussion on Curriculum Plans.</a:t>
            </a:r>
          </a:p>
          <a:p>
            <a:r>
              <a:rPr lang="en-GB" sz="2400" dirty="0" smtClean="0"/>
              <a:t>1st April PEF contracts begin.</a:t>
            </a:r>
          </a:p>
          <a:p>
            <a:r>
              <a:rPr lang="en-GB" sz="2400" dirty="0" smtClean="0"/>
              <a:t>DPS contracts can begin at any time.</a:t>
            </a:r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0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F4074"/>
                </a:solidFill>
                <a:latin typeface="Verdana" charset="0"/>
              </a:rPr>
              <a:t>Transferring prisons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772816"/>
            <a:ext cx="6635750" cy="439248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Reps need to check the information on staff being transferred to new providers (ELI data) should only include:</a:t>
            </a:r>
          </a:p>
          <a:p>
            <a:r>
              <a:rPr lang="en-GB" sz="1800" dirty="0"/>
              <a:t>the identity and age of the employees who will transfer </a:t>
            </a:r>
          </a:p>
          <a:p>
            <a:r>
              <a:rPr lang="en-GB" sz="1800" dirty="0"/>
              <a:t>information contained in the written statement of those employees </a:t>
            </a:r>
          </a:p>
          <a:p>
            <a:r>
              <a:rPr lang="en-GB" sz="1800" dirty="0"/>
              <a:t>details of any disciplinary action taken against an employee in the last two years </a:t>
            </a:r>
          </a:p>
          <a:p>
            <a:r>
              <a:rPr lang="en-GB" sz="1800" dirty="0"/>
              <a:t>details of grievances raised by an employee in the last two years </a:t>
            </a:r>
          </a:p>
          <a:p>
            <a:r>
              <a:rPr lang="en-GB" sz="1800" dirty="0"/>
              <a:t>instances of legal actions taken by employees against the outgoing employer in the last two years (any court or employment tribunal claims) </a:t>
            </a:r>
          </a:p>
          <a:p>
            <a:r>
              <a:rPr lang="en-GB" sz="1800" dirty="0"/>
              <a:t>information regarding any collective agreements</a:t>
            </a:r>
          </a:p>
          <a:p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04664"/>
            <a:ext cx="6059487" cy="1440159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4F4074"/>
                </a:solidFill>
                <a:latin typeface="Verdana" charset="0"/>
              </a:rPr>
              <a:t>DPS provision and possible Redundancies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772816"/>
            <a:ext cx="6635750" cy="4392488"/>
          </a:xfrm>
        </p:spPr>
        <p:txBody>
          <a:bodyPr/>
          <a:lstStyle/>
          <a:p>
            <a:endParaRPr lang="en-GB" sz="2000" dirty="0" smtClean="0"/>
          </a:p>
          <a:p>
            <a:r>
              <a:rPr lang="en-GB" sz="2000" dirty="0" smtClean="0"/>
              <a:t>Curriculum Plans should clarify what subjects are in the DPS.</a:t>
            </a:r>
          </a:p>
          <a:p>
            <a:r>
              <a:rPr lang="en-GB" sz="2000" dirty="0" smtClean="0"/>
              <a:t>Legal requirement for meaningful consultations with a view to reaching agreement on any changes that could result in redundancies.</a:t>
            </a:r>
          </a:p>
          <a:p>
            <a:r>
              <a:rPr lang="en-GB" sz="2000" dirty="0" smtClean="0"/>
              <a:t>Obligation </a:t>
            </a:r>
            <a:r>
              <a:rPr lang="en-GB" sz="2000" dirty="0"/>
              <a:t>to </a:t>
            </a:r>
            <a:r>
              <a:rPr lang="en-GB" sz="2000" dirty="0" smtClean="0"/>
              <a:t>redeploy staff </a:t>
            </a:r>
            <a:r>
              <a:rPr lang="en-GB" sz="2000" dirty="0"/>
              <a:t>if </a:t>
            </a:r>
            <a:r>
              <a:rPr lang="en-GB" sz="2000" dirty="0" smtClean="0"/>
              <a:t>possible. </a:t>
            </a:r>
          </a:p>
          <a:p>
            <a:r>
              <a:rPr lang="en-GB" sz="2000" dirty="0" smtClean="0"/>
              <a:t>Must </a:t>
            </a:r>
            <a:r>
              <a:rPr lang="en-GB" sz="2000" dirty="0"/>
              <a:t>adhere to redundancy payments if </a:t>
            </a:r>
            <a:r>
              <a:rPr lang="en-GB" sz="2000" dirty="0" smtClean="0"/>
              <a:t>contractual.</a:t>
            </a:r>
          </a:p>
          <a:p>
            <a:r>
              <a:rPr lang="en-GB" sz="2000" dirty="0" smtClean="0"/>
              <a:t>No post should be made redundant and then recreated within 6 months of redundancy.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endParaRPr lang="en-GB" sz="1800" dirty="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294-6F57-47A1-B869-51E0D9E190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</TotalTime>
  <Words>312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Verdana</vt:lpstr>
      <vt:lpstr>Default Design</vt:lpstr>
      <vt:lpstr>PowerPoint Presentation</vt:lpstr>
      <vt:lpstr>Providers of PEF</vt:lpstr>
      <vt:lpstr>Timescales and DPS</vt:lpstr>
      <vt:lpstr>Transferring prisons</vt:lpstr>
      <vt:lpstr>DPS provision and possible Redundancies</vt:lpstr>
    </vt:vector>
  </TitlesOfParts>
  <Company>NATFHE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Jenny Lennox</cp:lastModifiedBy>
  <cp:revision>324</cp:revision>
  <cp:lastPrinted>2018-05-29T10:23:47Z</cp:lastPrinted>
  <dcterms:created xsi:type="dcterms:W3CDTF">2007-10-15T12:18:27Z</dcterms:created>
  <dcterms:modified xsi:type="dcterms:W3CDTF">2019-03-08T10:15:37Z</dcterms:modified>
</cp:coreProperties>
</file>