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70" r:id="rId4"/>
    <p:sldId id="274" r:id="rId5"/>
    <p:sldId id="276" r:id="rId6"/>
    <p:sldId id="278" r:id="rId7"/>
    <p:sldId id="264" r:id="rId8"/>
    <p:sldId id="266" r:id="rId9"/>
    <p:sldId id="263" r:id="rId10"/>
  </p:sldIdLst>
  <p:sldSz cx="9144000" cy="6858000" type="screen4x3"/>
  <p:notesSz cx="6810375" cy="99425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5" autoAdjust="0"/>
    <p:restoredTop sz="94660"/>
  </p:normalViewPr>
  <p:slideViewPr>
    <p:cSldViewPr>
      <p:cViewPr varScale="1">
        <p:scale>
          <a:sx n="110" d="100"/>
          <a:sy n="110" d="100"/>
        </p:scale>
        <p:origin x="165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36" y="0"/>
            <a:ext cx="2951163" cy="49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6887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722694"/>
            <a:ext cx="5448300" cy="4474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3662"/>
            <a:ext cx="2951163" cy="49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36" y="9443662"/>
            <a:ext cx="2951163" cy="49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71C0273-3FBB-4300-BDE1-A5BB374CC92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9603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442D85-5517-4109-A4FC-E333B3210A29}" type="slidenum">
              <a:rPr lang="en-US"/>
              <a:pPr/>
              <a:t>1</a:t>
            </a:fld>
            <a:endParaRPr lang="en-US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1124046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61644B-2AD4-4124-B475-3C91CEB0E822}" type="slidenum">
              <a:rPr lang="en-US"/>
              <a:pPr/>
              <a:t>2</a:t>
            </a:fld>
            <a:endParaRPr lang="en-U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115862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61644B-2AD4-4124-B475-3C91CEB0E822}" type="slidenum">
              <a:rPr lang="en-US"/>
              <a:pPr/>
              <a:t>3</a:t>
            </a:fld>
            <a:endParaRPr lang="en-U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1059985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61644B-2AD4-4124-B475-3C91CEB0E822}" type="slidenum">
              <a:rPr lang="en-US"/>
              <a:pPr/>
              <a:t>4</a:t>
            </a:fld>
            <a:endParaRPr lang="en-U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851473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D49437-9762-4FE2-940E-26DA8A8A542F}" type="slidenum">
              <a:rPr lang="en-US"/>
              <a:pPr/>
              <a:t>5</a:t>
            </a:fld>
            <a:endParaRPr lang="en-US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8927025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23756D-B58A-44E1-862D-6ED46B38B7B6}" type="slidenum">
              <a:rPr lang="en-US"/>
              <a:pPr/>
              <a:t>7</a:t>
            </a:fld>
            <a:endParaRPr 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262383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369948-C248-4ADB-B29E-23C700A3E847}" type="slidenum">
              <a:rPr lang="en-US"/>
              <a:pPr/>
              <a:t>8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139008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17BEB4-3D2A-49E3-83EC-5380EECB4CF6}" type="slidenum">
              <a:rPr lang="en-US"/>
              <a:pPr/>
              <a:t>9</a:t>
            </a:fld>
            <a:endParaRPr 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3528828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D28BA5-9E72-449B-9176-7D58F425B1C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DD5601-8D5A-46AA-A0EE-FB82CDE7311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5A30F4-7CBA-4525-86B8-87F9A7DEFE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E4C294-6F57-47A1-B869-51E0D9E1902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92AAB3-C304-44ED-AE41-ED08D9EC3AF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F8C261-DF94-448F-940A-C691B6375C6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33E71C-C946-44D7-AD50-0EA68EC2AC6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7B5936-36AB-49F6-B169-D674CD64D8E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31363A-2D28-443B-B08D-9FFD4F3023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29FA28-BB88-48C9-BC79-17C9A6E585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41587E-EDB8-478D-A6D0-9A7BCB80C3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ABE3D32-D5D5-4571-BD6D-B7CE9B95E8B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ucu.org.uk/join" TargetMode="Externa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684213" y="404813"/>
            <a:ext cx="1079500" cy="6453187"/>
          </a:xfrm>
          <a:prstGeom prst="rect">
            <a:avLst/>
          </a:prstGeom>
          <a:solidFill>
            <a:srgbClr val="4F4074"/>
          </a:solidFill>
          <a:ln w="9525">
            <a:solidFill>
              <a:srgbClr val="4F4074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23850" y="0"/>
            <a:ext cx="360363" cy="6858000"/>
          </a:xfrm>
          <a:prstGeom prst="rect">
            <a:avLst/>
          </a:prstGeom>
          <a:solidFill>
            <a:srgbClr val="E74B92"/>
          </a:solidFill>
          <a:ln w="9525">
            <a:solidFill>
              <a:srgbClr val="E74B9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0"/>
            <a:ext cx="323850" cy="6858000"/>
          </a:xfrm>
          <a:prstGeom prst="rect">
            <a:avLst/>
          </a:prstGeom>
          <a:solidFill>
            <a:srgbClr val="C0C0C0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pic>
        <p:nvPicPr>
          <p:cNvPr id="14341" name="Picture 5" descr="leftnav09_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763713" cy="1052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2" name="Picture 6" descr="ucu_colou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95513" y="1412875"/>
            <a:ext cx="6048375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2051050" y="4292600"/>
            <a:ext cx="684053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1800" dirty="0"/>
          </a:p>
          <a:p>
            <a:pPr algn="ctr">
              <a:spcBef>
                <a:spcPct val="50000"/>
              </a:spcBef>
            </a:pPr>
            <a:r>
              <a:rPr lang="en-GB" sz="2800" b="1" dirty="0" smtClean="0">
                <a:solidFill>
                  <a:srgbClr val="4F4074"/>
                </a:solidFill>
              </a:rPr>
              <a:t>Your Career, Your Union</a:t>
            </a:r>
            <a:endParaRPr lang="en-US" sz="2800" b="1" dirty="0">
              <a:solidFill>
                <a:srgbClr val="4F4074"/>
              </a:solidFill>
            </a:endParaRPr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 rot="5400000">
            <a:off x="1008063" y="5526087"/>
            <a:ext cx="1079500" cy="1584325"/>
          </a:xfrm>
          <a:prstGeom prst="rect">
            <a:avLst/>
          </a:prstGeom>
          <a:solidFill>
            <a:srgbClr val="4F4074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 rot="5400000">
            <a:off x="8334375" y="6048375"/>
            <a:ext cx="1079500" cy="539750"/>
          </a:xfrm>
          <a:prstGeom prst="rect">
            <a:avLst/>
          </a:prstGeom>
          <a:solidFill>
            <a:srgbClr val="4F4074">
              <a:alpha val="5098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 rot="5400000">
            <a:off x="7921626" y="6173787"/>
            <a:ext cx="1079500" cy="288925"/>
          </a:xfrm>
          <a:prstGeom prst="rect">
            <a:avLst/>
          </a:prstGeom>
          <a:solidFill>
            <a:srgbClr val="4F4074">
              <a:alpha val="10196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47" name="Rectangle 11"/>
          <p:cNvSpPr>
            <a:spLocks noChangeArrowheads="1"/>
          </p:cNvSpPr>
          <p:nvPr/>
        </p:nvSpPr>
        <p:spPr bwMode="auto">
          <a:xfrm rot="5400000">
            <a:off x="7632701" y="6173787"/>
            <a:ext cx="1079500" cy="288925"/>
          </a:xfrm>
          <a:prstGeom prst="rect">
            <a:avLst/>
          </a:prstGeom>
          <a:solidFill>
            <a:srgbClr val="4F4074">
              <a:alpha val="14902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48" name="Rectangle 12"/>
          <p:cNvSpPr>
            <a:spLocks noChangeArrowheads="1"/>
          </p:cNvSpPr>
          <p:nvPr/>
        </p:nvSpPr>
        <p:spPr bwMode="auto">
          <a:xfrm rot="5400000">
            <a:off x="7344569" y="6174581"/>
            <a:ext cx="1079500" cy="287338"/>
          </a:xfrm>
          <a:prstGeom prst="rect">
            <a:avLst/>
          </a:prstGeom>
          <a:solidFill>
            <a:srgbClr val="4F4074">
              <a:alpha val="20000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 rot="5400000">
            <a:off x="7056438" y="6173787"/>
            <a:ext cx="1079500" cy="288925"/>
          </a:xfrm>
          <a:prstGeom prst="rect">
            <a:avLst/>
          </a:prstGeom>
          <a:solidFill>
            <a:srgbClr val="4F4074">
              <a:alpha val="25098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 rot="5400000">
            <a:off x="6769101" y="6173787"/>
            <a:ext cx="1079500" cy="288925"/>
          </a:xfrm>
          <a:prstGeom prst="rect">
            <a:avLst/>
          </a:prstGeom>
          <a:solidFill>
            <a:srgbClr val="4F4074">
              <a:alpha val="30196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51" name="Rectangle 15"/>
          <p:cNvSpPr>
            <a:spLocks noChangeArrowheads="1"/>
          </p:cNvSpPr>
          <p:nvPr/>
        </p:nvSpPr>
        <p:spPr bwMode="auto">
          <a:xfrm rot="5400000">
            <a:off x="6480969" y="6174581"/>
            <a:ext cx="1079500" cy="287338"/>
          </a:xfrm>
          <a:prstGeom prst="rect">
            <a:avLst/>
          </a:prstGeom>
          <a:solidFill>
            <a:srgbClr val="4F4074">
              <a:alpha val="3490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52" name="Rectangle 16"/>
          <p:cNvSpPr>
            <a:spLocks noChangeArrowheads="1"/>
          </p:cNvSpPr>
          <p:nvPr/>
        </p:nvSpPr>
        <p:spPr bwMode="auto">
          <a:xfrm rot="5400000">
            <a:off x="6192838" y="6173787"/>
            <a:ext cx="1079500" cy="288925"/>
          </a:xfrm>
          <a:prstGeom prst="rect">
            <a:avLst/>
          </a:prstGeom>
          <a:solidFill>
            <a:srgbClr val="4F4074">
              <a:alpha val="3999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53" name="Rectangle 17"/>
          <p:cNvSpPr>
            <a:spLocks noChangeArrowheads="1"/>
          </p:cNvSpPr>
          <p:nvPr/>
        </p:nvSpPr>
        <p:spPr bwMode="auto">
          <a:xfrm rot="5400000">
            <a:off x="5905501" y="6173787"/>
            <a:ext cx="1079500" cy="288925"/>
          </a:xfrm>
          <a:prstGeom prst="rect">
            <a:avLst/>
          </a:prstGeom>
          <a:solidFill>
            <a:srgbClr val="4F4074">
              <a:alpha val="45097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54" name="Rectangle 18"/>
          <p:cNvSpPr>
            <a:spLocks noChangeArrowheads="1"/>
          </p:cNvSpPr>
          <p:nvPr/>
        </p:nvSpPr>
        <p:spPr bwMode="auto">
          <a:xfrm rot="5400000">
            <a:off x="5616576" y="6173787"/>
            <a:ext cx="1079500" cy="288925"/>
          </a:xfrm>
          <a:prstGeom prst="rect">
            <a:avLst/>
          </a:prstGeom>
          <a:solidFill>
            <a:srgbClr val="4F4074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55" name="Rectangle 19"/>
          <p:cNvSpPr>
            <a:spLocks noChangeArrowheads="1"/>
          </p:cNvSpPr>
          <p:nvPr/>
        </p:nvSpPr>
        <p:spPr bwMode="auto">
          <a:xfrm rot="5400000">
            <a:off x="5329238" y="6173787"/>
            <a:ext cx="1079500" cy="288925"/>
          </a:xfrm>
          <a:prstGeom prst="rect">
            <a:avLst/>
          </a:prstGeom>
          <a:solidFill>
            <a:srgbClr val="4F4074">
              <a:alpha val="5490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 rot="5400000">
            <a:off x="5040313" y="6173787"/>
            <a:ext cx="1079500" cy="288925"/>
          </a:xfrm>
          <a:prstGeom prst="rect">
            <a:avLst/>
          </a:prstGeom>
          <a:solidFill>
            <a:srgbClr val="4F4074">
              <a:alpha val="5999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 rot="5400000">
            <a:off x="3313113" y="6173787"/>
            <a:ext cx="1079500" cy="288925"/>
          </a:xfrm>
          <a:prstGeom prst="rect">
            <a:avLst/>
          </a:prstGeom>
          <a:solidFill>
            <a:srgbClr val="4F4074">
              <a:alpha val="89803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 rot="5400000">
            <a:off x="3600451" y="6173787"/>
            <a:ext cx="1079500" cy="288925"/>
          </a:xfrm>
          <a:prstGeom prst="rect">
            <a:avLst/>
          </a:prstGeom>
          <a:solidFill>
            <a:srgbClr val="4F4074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 rot="5400000">
            <a:off x="3889376" y="6173787"/>
            <a:ext cx="1079500" cy="288925"/>
          </a:xfrm>
          <a:prstGeom prst="rect">
            <a:avLst/>
          </a:prstGeom>
          <a:solidFill>
            <a:srgbClr val="4F4074">
              <a:alpha val="7999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 rot="5400000">
            <a:off x="4176713" y="6173787"/>
            <a:ext cx="1079500" cy="288925"/>
          </a:xfrm>
          <a:prstGeom prst="rect">
            <a:avLst/>
          </a:prstGeom>
          <a:solidFill>
            <a:srgbClr val="4F4074">
              <a:alpha val="7490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 rot="5400000">
            <a:off x="4464051" y="6173787"/>
            <a:ext cx="1079500" cy="288925"/>
          </a:xfrm>
          <a:prstGeom prst="rect">
            <a:avLst/>
          </a:prstGeom>
          <a:solidFill>
            <a:srgbClr val="4F4074">
              <a:alpha val="70195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 rot="5400000">
            <a:off x="4752976" y="6173787"/>
            <a:ext cx="1079500" cy="288925"/>
          </a:xfrm>
          <a:prstGeom prst="rect">
            <a:avLst/>
          </a:prstGeom>
          <a:solidFill>
            <a:srgbClr val="4F4074">
              <a:alpha val="65097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 rot="5400000">
            <a:off x="3024188" y="6173787"/>
            <a:ext cx="1079500" cy="288925"/>
          </a:xfrm>
          <a:prstGeom prst="rect">
            <a:avLst/>
          </a:prstGeom>
          <a:solidFill>
            <a:srgbClr val="4F4074">
              <a:alpha val="9490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64" name="Rectangle 28"/>
          <p:cNvSpPr>
            <a:spLocks noChangeArrowheads="1"/>
          </p:cNvSpPr>
          <p:nvPr/>
        </p:nvSpPr>
        <p:spPr bwMode="auto">
          <a:xfrm rot="5400000">
            <a:off x="1873251" y="6173787"/>
            <a:ext cx="1079500" cy="288925"/>
          </a:xfrm>
          <a:prstGeom prst="rect">
            <a:avLst/>
          </a:prstGeom>
          <a:solidFill>
            <a:srgbClr val="4F4074">
              <a:alpha val="98822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65" name="Rectangle 29"/>
          <p:cNvSpPr>
            <a:spLocks noChangeArrowheads="1"/>
          </p:cNvSpPr>
          <p:nvPr/>
        </p:nvSpPr>
        <p:spPr bwMode="auto">
          <a:xfrm rot="5400000">
            <a:off x="2196307" y="6138068"/>
            <a:ext cx="1079500" cy="360363"/>
          </a:xfrm>
          <a:prstGeom prst="rect">
            <a:avLst/>
          </a:prstGeom>
          <a:solidFill>
            <a:srgbClr val="4F4074">
              <a:alpha val="98038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66" name="Rectangle 30"/>
          <p:cNvSpPr>
            <a:spLocks noChangeArrowheads="1"/>
          </p:cNvSpPr>
          <p:nvPr/>
        </p:nvSpPr>
        <p:spPr bwMode="auto">
          <a:xfrm rot="5400000">
            <a:off x="2447926" y="6173787"/>
            <a:ext cx="1079500" cy="288925"/>
          </a:xfrm>
          <a:prstGeom prst="rect">
            <a:avLst/>
          </a:prstGeom>
          <a:solidFill>
            <a:srgbClr val="4F4074">
              <a:alpha val="9686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67" name="Rectangle 31"/>
          <p:cNvSpPr>
            <a:spLocks noChangeArrowheads="1"/>
          </p:cNvSpPr>
          <p:nvPr/>
        </p:nvSpPr>
        <p:spPr bwMode="auto">
          <a:xfrm rot="5400000">
            <a:off x="2736851" y="6173787"/>
            <a:ext cx="1079500" cy="288925"/>
          </a:xfrm>
          <a:prstGeom prst="rect">
            <a:avLst/>
          </a:prstGeom>
          <a:solidFill>
            <a:srgbClr val="4F4074">
              <a:alpha val="96077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2411413" y="765175"/>
            <a:ext cx="6059487" cy="1143000"/>
          </a:xfrm>
        </p:spPr>
        <p:txBody>
          <a:bodyPr/>
          <a:lstStyle/>
          <a:p>
            <a:pPr eaLnBrk="1" hangingPunct="1"/>
            <a:r>
              <a:rPr lang="en-GB" sz="4000" b="1" dirty="0" smtClean="0">
                <a:solidFill>
                  <a:schemeClr val="accent6"/>
                </a:solidFill>
                <a:latin typeface="Verdana" charset="0"/>
              </a:rPr>
              <a:t>UCU: Who </a:t>
            </a:r>
            <a:r>
              <a:rPr lang="en-GB" sz="4000" b="1" dirty="0">
                <a:solidFill>
                  <a:schemeClr val="accent6"/>
                </a:solidFill>
                <a:latin typeface="Verdana" charset="0"/>
              </a:rPr>
              <a:t>W</a:t>
            </a:r>
            <a:r>
              <a:rPr lang="en-GB" sz="4000" b="1" dirty="0" smtClean="0">
                <a:solidFill>
                  <a:schemeClr val="accent6"/>
                </a:solidFill>
                <a:latin typeface="Verdana" charset="0"/>
              </a:rPr>
              <a:t>e </a:t>
            </a:r>
            <a:r>
              <a:rPr lang="en-GB" sz="4000" b="1" dirty="0">
                <a:solidFill>
                  <a:schemeClr val="accent6"/>
                </a:solidFill>
                <a:latin typeface="Verdana" charset="0"/>
              </a:rPr>
              <a:t>A</a:t>
            </a:r>
            <a:r>
              <a:rPr lang="en-GB" sz="4000" b="1" dirty="0" smtClean="0">
                <a:solidFill>
                  <a:schemeClr val="accent6"/>
                </a:solidFill>
                <a:latin typeface="Verdana" charset="0"/>
              </a:rPr>
              <a:t>re</a:t>
            </a:r>
            <a:endParaRPr lang="en-US" sz="4000" b="1" dirty="0" smtClean="0">
              <a:solidFill>
                <a:schemeClr val="accent6"/>
              </a:solidFill>
              <a:latin typeface="Verdana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35150" y="1989138"/>
            <a:ext cx="6635750" cy="4319587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en-US" dirty="0" smtClean="0"/>
              <a:t>	</a:t>
            </a:r>
            <a:endParaRPr lang="en-US" dirty="0" smtClean="0">
              <a:solidFill>
                <a:srgbClr val="4F4074"/>
              </a:solidFill>
            </a:endParaRP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684213" y="0"/>
            <a:ext cx="1079500" cy="6858000"/>
          </a:xfrm>
          <a:prstGeom prst="rect">
            <a:avLst/>
          </a:prstGeom>
          <a:solidFill>
            <a:srgbClr val="4F4074"/>
          </a:solidFill>
          <a:ln w="9525">
            <a:solidFill>
              <a:srgbClr val="4F4074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323850" y="0"/>
            <a:ext cx="360363" cy="6858000"/>
          </a:xfrm>
          <a:prstGeom prst="rect">
            <a:avLst/>
          </a:prstGeom>
          <a:solidFill>
            <a:srgbClr val="E74B92"/>
          </a:solidFill>
          <a:ln w="9525">
            <a:solidFill>
              <a:srgbClr val="E74B9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0" y="0"/>
            <a:ext cx="323850" cy="6858000"/>
          </a:xfrm>
          <a:prstGeom prst="rect">
            <a:avLst/>
          </a:prstGeom>
          <a:solidFill>
            <a:srgbClr val="C0C0C0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pic>
        <p:nvPicPr>
          <p:cNvPr id="16391" name="Picture 7" descr="leftnav10_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763713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1908175" y="2060575"/>
            <a:ext cx="7056438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accent6"/>
                </a:solidFill>
              </a:rPr>
              <a:t>UCU represents staff in FE, HE, adult and continuing education, and prison education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accent6"/>
                </a:solidFill>
              </a:rPr>
              <a:t>In FE, all student-facing staff involved in curriculum delivery. </a:t>
            </a:r>
            <a:r>
              <a:rPr lang="en-GB" sz="2800" dirty="0" smtClean="0">
                <a:solidFill>
                  <a:schemeClr val="accent6"/>
                </a:solidFill>
                <a:latin typeface="+mj-lt"/>
              </a:rPr>
              <a:t>Lecturers, </a:t>
            </a:r>
            <a:r>
              <a:rPr lang="en-GB" sz="2800" dirty="0" smtClean="0">
                <a:solidFill>
                  <a:schemeClr val="accent6"/>
                </a:solidFill>
              </a:rPr>
              <a:t>trainers</a:t>
            </a:r>
            <a:r>
              <a:rPr lang="en-GB" sz="2800" dirty="0">
                <a:solidFill>
                  <a:schemeClr val="accent6"/>
                </a:solidFill>
              </a:rPr>
              <a:t>, </a:t>
            </a:r>
            <a:r>
              <a:rPr lang="en-GB" sz="2800" dirty="0" smtClean="0">
                <a:solidFill>
                  <a:schemeClr val="accent6"/>
                </a:solidFill>
                <a:latin typeface="+mj-lt"/>
              </a:rPr>
              <a:t>instructors, teaching assistants and assessors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chemeClr val="accent6"/>
                </a:solidFill>
                <a:latin typeface="+mj-lt"/>
              </a:rPr>
              <a:t>Over 110,000 members and growing</a:t>
            </a:r>
          </a:p>
          <a:p>
            <a:endParaRPr lang="en-US" sz="3200" dirty="0" smtClean="0">
              <a:solidFill>
                <a:schemeClr val="accent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2411413" y="765175"/>
            <a:ext cx="6059487" cy="1143000"/>
          </a:xfrm>
        </p:spPr>
        <p:txBody>
          <a:bodyPr/>
          <a:lstStyle/>
          <a:p>
            <a:pPr eaLnBrk="1" hangingPunct="1"/>
            <a:r>
              <a:rPr lang="en-GB" sz="4000" b="1" dirty="0" smtClean="0">
                <a:solidFill>
                  <a:schemeClr val="accent6"/>
                </a:solidFill>
                <a:latin typeface="Verdana" charset="0"/>
              </a:rPr>
              <a:t>UCU: What We Do</a:t>
            </a:r>
            <a:endParaRPr lang="en-US" sz="4000" b="1" dirty="0" smtClean="0">
              <a:solidFill>
                <a:schemeClr val="accent6"/>
              </a:solidFill>
              <a:latin typeface="Verdana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35150" y="1989138"/>
            <a:ext cx="6635750" cy="4319587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en-US" dirty="0" smtClean="0"/>
              <a:t>	</a:t>
            </a:r>
            <a:endParaRPr lang="en-US" dirty="0" smtClean="0">
              <a:solidFill>
                <a:srgbClr val="4F4074"/>
              </a:solidFill>
            </a:endParaRP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684213" y="0"/>
            <a:ext cx="1079500" cy="6858000"/>
          </a:xfrm>
          <a:prstGeom prst="rect">
            <a:avLst/>
          </a:prstGeom>
          <a:solidFill>
            <a:srgbClr val="4F4074"/>
          </a:solidFill>
          <a:ln w="9525">
            <a:solidFill>
              <a:srgbClr val="4F4074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323850" y="0"/>
            <a:ext cx="360363" cy="6858000"/>
          </a:xfrm>
          <a:prstGeom prst="rect">
            <a:avLst/>
          </a:prstGeom>
          <a:solidFill>
            <a:srgbClr val="E74B92"/>
          </a:solidFill>
          <a:ln w="9525">
            <a:solidFill>
              <a:srgbClr val="E74B9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0" y="0"/>
            <a:ext cx="323850" cy="6858000"/>
          </a:xfrm>
          <a:prstGeom prst="rect">
            <a:avLst/>
          </a:prstGeom>
          <a:solidFill>
            <a:srgbClr val="C0C0C0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pic>
        <p:nvPicPr>
          <p:cNvPr id="16391" name="Picture 7" descr="leftnav10_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763713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1908175" y="2060575"/>
            <a:ext cx="7056438" cy="2739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accent6"/>
                </a:solidFill>
              </a:rPr>
              <a:t>Advice and representation</a:t>
            </a:r>
          </a:p>
          <a:p>
            <a:endParaRPr lang="en-US" sz="2800" dirty="0" smtClean="0">
              <a:solidFill>
                <a:schemeClr val="accent6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accent6"/>
                </a:solidFill>
              </a:rPr>
              <a:t>Negotiation of your pay and conditions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 smtClean="0">
              <a:solidFill>
                <a:schemeClr val="accent6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accent6"/>
                </a:solidFill>
              </a:rPr>
              <a:t>National voice of the profession </a:t>
            </a:r>
          </a:p>
          <a:p>
            <a:endParaRPr lang="en-US" sz="3200" dirty="0" smtClean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2074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2411413" y="765175"/>
            <a:ext cx="6059487" cy="1143000"/>
          </a:xfrm>
        </p:spPr>
        <p:txBody>
          <a:bodyPr/>
          <a:lstStyle/>
          <a:p>
            <a:pPr eaLnBrk="1" hangingPunct="1"/>
            <a:r>
              <a:rPr lang="en-GB" sz="4000" b="1" dirty="0" smtClean="0">
                <a:solidFill>
                  <a:schemeClr val="accent6"/>
                </a:solidFill>
                <a:latin typeface="Verdana" charset="0"/>
              </a:rPr>
              <a:t>Helping You Build Your Career</a:t>
            </a:r>
            <a:endParaRPr lang="en-US" sz="4000" b="1" dirty="0" smtClean="0">
              <a:solidFill>
                <a:schemeClr val="accent6"/>
              </a:solidFill>
              <a:latin typeface="Verdana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35150" y="1989138"/>
            <a:ext cx="6635750" cy="4319587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en-US" dirty="0" smtClean="0"/>
              <a:t>	</a:t>
            </a:r>
            <a:endParaRPr lang="en-US" dirty="0" smtClean="0">
              <a:solidFill>
                <a:srgbClr val="4F4074"/>
              </a:solidFill>
            </a:endParaRP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684213" y="0"/>
            <a:ext cx="1079500" cy="6858000"/>
          </a:xfrm>
          <a:prstGeom prst="rect">
            <a:avLst/>
          </a:prstGeom>
          <a:solidFill>
            <a:srgbClr val="4F4074"/>
          </a:solidFill>
          <a:ln w="9525">
            <a:solidFill>
              <a:srgbClr val="4F4074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323850" y="0"/>
            <a:ext cx="360363" cy="6858000"/>
          </a:xfrm>
          <a:prstGeom prst="rect">
            <a:avLst/>
          </a:prstGeom>
          <a:solidFill>
            <a:srgbClr val="E74B92"/>
          </a:solidFill>
          <a:ln w="9525">
            <a:solidFill>
              <a:srgbClr val="E74B9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0" y="0"/>
            <a:ext cx="323850" cy="6858000"/>
          </a:xfrm>
          <a:prstGeom prst="rect">
            <a:avLst/>
          </a:prstGeom>
          <a:solidFill>
            <a:srgbClr val="C0C0C0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pic>
        <p:nvPicPr>
          <p:cNvPr id="16391" name="Picture 7" descr="leftnav10_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763713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1908175" y="2060575"/>
            <a:ext cx="7056438" cy="3600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accent6"/>
                </a:solidFill>
              </a:rPr>
              <a:t>Free continuing professional development training courses and downloadable resources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accent6"/>
                </a:solidFill>
              </a:rPr>
              <a:t>Areas covered include classroom management, voice care and getting the most from your career</a:t>
            </a:r>
          </a:p>
          <a:p>
            <a:endParaRPr lang="en-US" sz="2800" dirty="0" smtClean="0">
              <a:solidFill>
                <a:schemeClr val="accent6"/>
              </a:solidFill>
            </a:endParaRPr>
          </a:p>
          <a:p>
            <a:endParaRPr lang="en-US" sz="3200" dirty="0" smtClean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8474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713" y="765175"/>
            <a:ext cx="7200900" cy="1143000"/>
          </a:xfrm>
        </p:spPr>
        <p:txBody>
          <a:bodyPr/>
          <a:lstStyle/>
          <a:p>
            <a:pPr eaLnBrk="1" hangingPunct="1"/>
            <a:r>
              <a:rPr lang="en-GB" sz="4000" b="1" dirty="0" smtClean="0">
                <a:solidFill>
                  <a:srgbClr val="4F4074"/>
                </a:solidFill>
                <a:latin typeface="Verdana" charset="0"/>
              </a:rPr>
              <a:t>Campaigning on your behalf</a:t>
            </a:r>
            <a:endParaRPr lang="en-US" sz="4000" b="1" dirty="0" smtClean="0">
              <a:solidFill>
                <a:srgbClr val="4F4074"/>
              </a:solidFill>
              <a:latin typeface="Verdana" charset="0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35150" y="1989138"/>
            <a:ext cx="6635750" cy="4319587"/>
          </a:xfrm>
        </p:spPr>
        <p:txBody>
          <a:bodyPr/>
          <a:lstStyle/>
          <a:p>
            <a:pPr algn="just" eaLnBrk="1" hangingPunct="1">
              <a:buNone/>
            </a:pPr>
            <a:r>
              <a:rPr lang="en-US" sz="2800" b="1" dirty="0" smtClean="0">
                <a:solidFill>
                  <a:srgbClr val="4F4074"/>
                </a:solidFill>
              </a:rPr>
              <a:t>Nationally:</a:t>
            </a:r>
          </a:p>
          <a:p>
            <a:pPr eaLnBrk="1" hangingPunct="1"/>
            <a:r>
              <a:rPr lang="en-US" sz="2800" dirty="0" smtClean="0">
                <a:solidFill>
                  <a:srgbClr val="4F4074"/>
                </a:solidFill>
              </a:rPr>
              <a:t>Defending your pay and conditions</a:t>
            </a:r>
          </a:p>
          <a:p>
            <a:pPr eaLnBrk="1" hangingPunct="1"/>
            <a:r>
              <a:rPr lang="en-US" sz="2800" dirty="0" smtClean="0">
                <a:solidFill>
                  <a:srgbClr val="4F4074"/>
                </a:solidFill>
              </a:rPr>
              <a:t>Defending access to public education</a:t>
            </a:r>
          </a:p>
          <a:p>
            <a:pPr eaLnBrk="1" hangingPunct="1"/>
            <a:r>
              <a:rPr lang="en-US" sz="2800" dirty="0" smtClean="0">
                <a:solidFill>
                  <a:srgbClr val="4F4074"/>
                </a:solidFill>
              </a:rPr>
              <a:t>Making the case for more funding for education</a:t>
            </a:r>
          </a:p>
          <a:p>
            <a:pPr eaLnBrk="1" hangingPunct="1"/>
            <a:r>
              <a:rPr lang="en-US" sz="2800" dirty="0" smtClean="0">
                <a:solidFill>
                  <a:srgbClr val="4F4074"/>
                </a:solidFill>
              </a:rPr>
              <a:t>Lobbying for greater status and professional support for educators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684213" y="0"/>
            <a:ext cx="1079500" cy="6858000"/>
          </a:xfrm>
          <a:prstGeom prst="rect">
            <a:avLst/>
          </a:prstGeom>
          <a:solidFill>
            <a:srgbClr val="4F4074"/>
          </a:solidFill>
          <a:ln w="9525">
            <a:solidFill>
              <a:srgbClr val="4F4074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323850" y="0"/>
            <a:ext cx="360363" cy="6858000"/>
          </a:xfrm>
          <a:prstGeom prst="rect">
            <a:avLst/>
          </a:prstGeom>
          <a:solidFill>
            <a:srgbClr val="E74B92"/>
          </a:solidFill>
          <a:ln w="9525">
            <a:solidFill>
              <a:srgbClr val="E74B9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0"/>
            <a:ext cx="323850" cy="6858000"/>
          </a:xfrm>
          <a:prstGeom prst="rect">
            <a:avLst/>
          </a:prstGeom>
          <a:solidFill>
            <a:srgbClr val="C0C0C0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1908175" y="2060575"/>
            <a:ext cx="7056438" cy="96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90000"/>
              </a:lnSpc>
              <a:spcBef>
                <a:spcPct val="20000"/>
              </a:spcBef>
            </a:pPr>
            <a:endParaRPr lang="en-US">
              <a:solidFill>
                <a:srgbClr val="4F4074"/>
              </a:solidFill>
            </a:endParaRPr>
          </a:p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2536" name="Text Box 9"/>
          <p:cNvSpPr txBox="1">
            <a:spLocks noChangeArrowheads="1"/>
          </p:cNvSpPr>
          <p:nvPr/>
        </p:nvSpPr>
        <p:spPr bwMode="auto">
          <a:xfrm>
            <a:off x="1908175" y="1844675"/>
            <a:ext cx="69850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endParaRPr lang="en-US">
              <a:solidFill>
                <a:srgbClr val="4F4074"/>
              </a:solidFill>
            </a:endParaRPr>
          </a:p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2537" name="Text Box 10"/>
          <p:cNvSpPr txBox="1">
            <a:spLocks noChangeArrowheads="1"/>
          </p:cNvSpPr>
          <p:nvPr/>
        </p:nvSpPr>
        <p:spPr bwMode="auto">
          <a:xfrm>
            <a:off x="1979613" y="5229225"/>
            <a:ext cx="69850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b="1">
              <a:solidFill>
                <a:srgbClr val="4F4074"/>
              </a:solidFill>
            </a:endParaRPr>
          </a:p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2538" name="Text Box 12"/>
          <p:cNvSpPr txBox="1">
            <a:spLocks noChangeArrowheads="1"/>
          </p:cNvSpPr>
          <p:nvPr/>
        </p:nvSpPr>
        <p:spPr bwMode="auto">
          <a:xfrm>
            <a:off x="3348038" y="4652963"/>
            <a:ext cx="252095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3200" b="1" u="sng">
              <a:solidFill>
                <a:srgbClr val="4F4074"/>
              </a:solidFill>
            </a:endParaRPr>
          </a:p>
          <a:p>
            <a:pPr>
              <a:spcBef>
                <a:spcPct val="50000"/>
              </a:spcBef>
            </a:pPr>
            <a:endParaRPr lang="en-US" sz="3200"/>
          </a:p>
        </p:txBody>
      </p:sp>
      <p:pic>
        <p:nvPicPr>
          <p:cNvPr id="22539" name="Picture 16" descr="leftnav17_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8034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91224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763713" y="765175"/>
            <a:ext cx="72009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strike="noStrike" kern="0" cap="none" spc="0" normalizeH="0" baseline="0" noProof="0" dirty="0" smtClean="0">
                <a:ln>
                  <a:noFill/>
                </a:ln>
                <a:solidFill>
                  <a:srgbClr val="4F4074"/>
                </a:solidFill>
                <a:effectLst/>
                <a:uLnTx/>
                <a:uFillTx/>
                <a:latin typeface="Verdana" charset="0"/>
                <a:ea typeface="ＭＳ Ｐゴシック" charset="-128"/>
                <a:cs typeface="+mj-cs"/>
              </a:rPr>
              <a:t>Campaigning on your behalf</a:t>
            </a:r>
            <a:endParaRPr kumimoji="0" lang="en-US" sz="4000" b="1" i="0" strike="noStrike" kern="0" cap="none" spc="0" normalizeH="0" baseline="0" noProof="0" dirty="0" smtClean="0">
              <a:ln>
                <a:noFill/>
              </a:ln>
              <a:solidFill>
                <a:srgbClr val="4F4074"/>
              </a:solidFill>
              <a:effectLst/>
              <a:uLnTx/>
              <a:uFillTx/>
              <a:latin typeface="Verdana" charset="0"/>
              <a:ea typeface="ＭＳ Ｐゴシック" charset="-128"/>
              <a:cs typeface="+mj-cs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1835150" y="1989138"/>
            <a:ext cx="6635750" cy="4319587"/>
          </a:xfrm>
          <a:prstGeom prst="rect">
            <a:avLst/>
          </a:prstGeom>
        </p:spPr>
        <p:txBody>
          <a:bodyPr/>
          <a:lstStyle/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4F4074"/>
                </a:solidFill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Locally: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4F4074"/>
                </a:solidFill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*Please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rgbClr val="4F4074"/>
                </a:solidFill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 insert local campaign info*</a:t>
            </a: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4F4074"/>
              </a:solidFill>
              <a:effectLst/>
              <a:uLnTx/>
              <a:uFillTx/>
              <a:latin typeface="+mn-lt"/>
              <a:ea typeface="ＭＳ Ｐゴシック" charset="-128"/>
              <a:cs typeface="+mn-cs"/>
            </a:endParaRPr>
          </a:p>
          <a:p>
            <a:pPr marL="342900" lvl="0" indent="-342900" algn="just">
              <a:spcBef>
                <a:spcPct val="20000"/>
              </a:spcBef>
              <a:buFontTx/>
              <a:buChar char="•"/>
              <a:defRPr/>
            </a:pPr>
            <a:r>
              <a:rPr lang="en-US" sz="2800" kern="0" dirty="0" smtClean="0">
                <a:solidFill>
                  <a:srgbClr val="4F4074"/>
                </a:solidFill>
              </a:rPr>
              <a:t>*Please insert local campaign info*</a:t>
            </a:r>
          </a:p>
          <a:p>
            <a:pPr marL="342900" lvl="0" indent="-342900" algn="just">
              <a:spcBef>
                <a:spcPct val="20000"/>
              </a:spcBef>
              <a:buFontTx/>
              <a:buChar char="•"/>
              <a:defRPr/>
            </a:pPr>
            <a:r>
              <a:rPr lang="en-US" sz="2800" kern="0" dirty="0" smtClean="0">
                <a:solidFill>
                  <a:srgbClr val="4F4074"/>
                </a:solidFill>
              </a:rPr>
              <a:t>*Please insert local campaign info*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684213" y="0"/>
            <a:ext cx="1079500" cy="6858000"/>
          </a:xfrm>
          <a:prstGeom prst="rect">
            <a:avLst/>
          </a:prstGeom>
          <a:solidFill>
            <a:srgbClr val="4F4074"/>
          </a:solidFill>
          <a:ln w="9525">
            <a:solidFill>
              <a:srgbClr val="4F4074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23850" y="0"/>
            <a:ext cx="360363" cy="6858000"/>
          </a:xfrm>
          <a:prstGeom prst="rect">
            <a:avLst/>
          </a:prstGeom>
          <a:solidFill>
            <a:srgbClr val="E74B92"/>
          </a:solidFill>
          <a:ln w="9525">
            <a:solidFill>
              <a:srgbClr val="E74B9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323850" cy="6858000"/>
          </a:xfrm>
          <a:prstGeom prst="rect">
            <a:avLst/>
          </a:prstGeom>
          <a:solidFill>
            <a:srgbClr val="C0C0C0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1908175" y="2060575"/>
            <a:ext cx="7056438" cy="96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90000"/>
              </a:lnSpc>
              <a:spcBef>
                <a:spcPct val="20000"/>
              </a:spcBef>
            </a:pPr>
            <a:endParaRPr lang="en-US">
              <a:solidFill>
                <a:srgbClr val="4F4074"/>
              </a:solidFill>
            </a:endParaRPr>
          </a:p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1908175" y="1844675"/>
            <a:ext cx="69850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endParaRPr lang="en-US">
              <a:solidFill>
                <a:srgbClr val="4F4074"/>
              </a:solidFill>
            </a:endParaRPr>
          </a:p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1979613" y="5229225"/>
            <a:ext cx="69850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b="1">
              <a:solidFill>
                <a:srgbClr val="4F4074"/>
              </a:solidFill>
            </a:endParaRPr>
          </a:p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3348038" y="4652963"/>
            <a:ext cx="252095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3200" b="1" u="sng">
              <a:solidFill>
                <a:srgbClr val="4F4074"/>
              </a:solidFill>
            </a:endParaRPr>
          </a:p>
          <a:p>
            <a:pPr>
              <a:spcBef>
                <a:spcPct val="50000"/>
              </a:spcBef>
            </a:pPr>
            <a:endParaRPr lang="en-US" sz="3200"/>
          </a:p>
        </p:txBody>
      </p:sp>
      <p:pic>
        <p:nvPicPr>
          <p:cNvPr id="11" name="Picture 16" descr="leftnav17_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8034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278165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713" y="765175"/>
            <a:ext cx="7200900" cy="1143000"/>
          </a:xfrm>
        </p:spPr>
        <p:txBody>
          <a:bodyPr/>
          <a:lstStyle/>
          <a:p>
            <a:pPr eaLnBrk="1" hangingPunct="1"/>
            <a:r>
              <a:rPr lang="en-GB" sz="4000" b="1" dirty="0" smtClean="0">
                <a:solidFill>
                  <a:srgbClr val="4F4074"/>
                </a:solidFill>
                <a:latin typeface="Verdana" charset="0"/>
              </a:rPr>
              <a:t>Be part of something bigger</a:t>
            </a:r>
            <a:endParaRPr lang="en-US" sz="4000" b="1" dirty="0" smtClean="0">
              <a:solidFill>
                <a:srgbClr val="4F4074"/>
              </a:solidFill>
              <a:latin typeface="Verdana" charset="0"/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35150" y="1989138"/>
            <a:ext cx="6635750" cy="4319587"/>
          </a:xfrm>
        </p:spPr>
        <p:txBody>
          <a:bodyPr/>
          <a:lstStyle/>
          <a:p>
            <a:pPr algn="just" eaLnBrk="1" hangingPunct="1">
              <a:buFontTx/>
              <a:buNone/>
            </a:pPr>
            <a:endParaRPr lang="en-US" sz="28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eaLnBrk="1" hangingPunct="1"/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With over 110,000 members we are the biggest union for tertiary education staff in the world</a:t>
            </a:r>
          </a:p>
          <a:p>
            <a:pPr eaLnBrk="1" hangingPunct="1"/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We are part of a 6 million strong UK trade union movement</a:t>
            </a:r>
          </a:p>
          <a:p>
            <a:pPr eaLnBrk="1" hangingPunct="1"/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We are described by The Guardian as ‘the UK’s leading academic lobby’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684213" y="0"/>
            <a:ext cx="1079500" cy="6858000"/>
          </a:xfrm>
          <a:prstGeom prst="rect">
            <a:avLst/>
          </a:prstGeom>
          <a:solidFill>
            <a:srgbClr val="4F4074"/>
          </a:solidFill>
          <a:ln w="9525">
            <a:solidFill>
              <a:srgbClr val="4F4074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323850" y="0"/>
            <a:ext cx="360363" cy="6858000"/>
          </a:xfrm>
          <a:prstGeom prst="rect">
            <a:avLst/>
          </a:prstGeom>
          <a:solidFill>
            <a:srgbClr val="E74B92"/>
          </a:solidFill>
          <a:ln w="9525">
            <a:solidFill>
              <a:srgbClr val="E74B9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0" y="0"/>
            <a:ext cx="323850" cy="6858000"/>
          </a:xfrm>
          <a:prstGeom prst="rect">
            <a:avLst/>
          </a:prstGeom>
          <a:solidFill>
            <a:srgbClr val="C0C0C0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1908175" y="2060575"/>
            <a:ext cx="7056438" cy="96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90000"/>
              </a:lnSpc>
              <a:spcBef>
                <a:spcPct val="20000"/>
              </a:spcBef>
            </a:pPr>
            <a:endParaRPr lang="en-US">
              <a:solidFill>
                <a:srgbClr val="4F4074"/>
              </a:solidFill>
            </a:endParaRPr>
          </a:p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1763688" y="1844824"/>
            <a:ext cx="69850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endParaRPr lang="en-US">
              <a:solidFill>
                <a:srgbClr val="4F4074"/>
              </a:solidFill>
            </a:endParaRPr>
          </a:p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1979613" y="5229225"/>
            <a:ext cx="69850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b="1">
              <a:solidFill>
                <a:srgbClr val="4F4074"/>
              </a:solidFill>
            </a:endParaRPr>
          </a:p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2051050" y="1989138"/>
            <a:ext cx="669766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GB" sz="3200" u="sng">
              <a:solidFill>
                <a:srgbClr val="4F4074"/>
              </a:solidFill>
            </a:endParaRP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3348038" y="4652963"/>
            <a:ext cx="252095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3200" b="1" u="sng">
              <a:solidFill>
                <a:srgbClr val="4F4074"/>
              </a:solidFill>
            </a:endParaRPr>
          </a:p>
          <a:p>
            <a:pPr>
              <a:spcBef>
                <a:spcPct val="50000"/>
              </a:spcBef>
            </a:pPr>
            <a:endParaRPr lang="en-US" sz="3200"/>
          </a:p>
        </p:txBody>
      </p:sp>
      <p:pic>
        <p:nvPicPr>
          <p:cNvPr id="26636" name="Picture 16" descr="leftnav12_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8034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99" name="Text Box 19"/>
          <p:cNvSpPr txBox="1">
            <a:spLocks noChangeArrowheads="1"/>
          </p:cNvSpPr>
          <p:nvPr/>
        </p:nvSpPr>
        <p:spPr bwMode="auto">
          <a:xfrm>
            <a:off x="1403648" y="4149080"/>
            <a:ext cx="705802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GB">
                <a:solidFill>
                  <a:srgbClr val="4F4074"/>
                </a:solidFill>
              </a:rPr>
              <a:t> </a:t>
            </a:r>
            <a:endParaRPr lang="en-US">
              <a:solidFill>
                <a:srgbClr val="4F4074"/>
              </a:solidFill>
            </a:endParaRPr>
          </a:p>
          <a:p>
            <a:pPr algn="just">
              <a:spcBef>
                <a:spcPct val="50000"/>
              </a:spcBef>
            </a:pPr>
            <a:endParaRPr lang="en-US"/>
          </a:p>
        </p:txBody>
      </p:sp>
      <p:sp>
        <p:nvSpPr>
          <p:cNvPr id="20500" name="Text Box 20"/>
          <p:cNvSpPr txBox="1">
            <a:spLocks noChangeArrowheads="1"/>
          </p:cNvSpPr>
          <p:nvPr/>
        </p:nvSpPr>
        <p:spPr bwMode="auto">
          <a:xfrm>
            <a:off x="1692275" y="5157788"/>
            <a:ext cx="72009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GB" sz="4400" b="1">
              <a:solidFill>
                <a:srgbClr val="4F4074"/>
              </a:solidFill>
            </a:endParaRPr>
          </a:p>
          <a:p>
            <a:pPr>
              <a:spcBef>
                <a:spcPct val="50000"/>
              </a:spcBef>
            </a:pPr>
            <a:endParaRPr lang="en-US" sz="3600" b="1">
              <a:solidFill>
                <a:srgbClr val="4F407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5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5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5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0" grpId="0"/>
      <p:bldP spid="20499" grpId="0"/>
      <p:bldP spid="2050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713" y="765175"/>
            <a:ext cx="7200900" cy="1143000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solidFill>
                  <a:srgbClr val="4F4074"/>
                </a:solidFill>
                <a:latin typeface="Verdana" charset="0"/>
              </a:rPr>
              <a:t>UCU: join YOUR community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57375" y="2132856"/>
            <a:ext cx="6737350" cy="4247307"/>
          </a:xfrm>
        </p:spPr>
        <p:txBody>
          <a:bodyPr/>
          <a:lstStyle/>
          <a:p>
            <a:pPr eaLnBrk="1" hangingPunct="1"/>
            <a:r>
              <a:rPr lang="en-US" sz="2400" dirty="0" smtClean="0">
                <a:solidFill>
                  <a:srgbClr val="4F4074"/>
                </a:solidFill>
              </a:rPr>
              <a:t>The largest community of academic professionals in the UK</a:t>
            </a:r>
          </a:p>
          <a:p>
            <a:pPr eaLnBrk="1" hangingPunct="1"/>
            <a:r>
              <a:rPr lang="en-US" sz="2400" dirty="0" smtClean="0">
                <a:solidFill>
                  <a:srgbClr val="4F4074"/>
                </a:solidFill>
              </a:rPr>
              <a:t>A proven track record of representing the specialist interests of staff in further, higher, adult and prison education</a:t>
            </a:r>
          </a:p>
          <a:p>
            <a:pPr eaLnBrk="1" hangingPunct="1"/>
            <a:r>
              <a:rPr lang="en-US" sz="2400" dirty="0" smtClean="0">
                <a:solidFill>
                  <a:srgbClr val="4F4074"/>
                </a:solidFill>
              </a:rPr>
              <a:t>We are a vibrant democratic community improving the working lives of education staff</a:t>
            </a:r>
          </a:p>
          <a:p>
            <a:pPr eaLnBrk="1" hangingPunct="1"/>
            <a:r>
              <a:rPr lang="en-US" sz="2400" dirty="0" smtClean="0">
                <a:solidFill>
                  <a:srgbClr val="4F4074"/>
                </a:solidFill>
              </a:rPr>
              <a:t>The voice of our profession to government and employers</a:t>
            </a: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684213" y="0"/>
            <a:ext cx="1079500" cy="6858000"/>
          </a:xfrm>
          <a:prstGeom prst="rect">
            <a:avLst/>
          </a:prstGeom>
          <a:solidFill>
            <a:srgbClr val="4F4074"/>
          </a:solidFill>
          <a:ln w="9525">
            <a:solidFill>
              <a:srgbClr val="4F4074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323850" y="0"/>
            <a:ext cx="360363" cy="6858000"/>
          </a:xfrm>
          <a:prstGeom prst="rect">
            <a:avLst/>
          </a:prstGeom>
          <a:solidFill>
            <a:srgbClr val="E74B92"/>
          </a:solidFill>
          <a:ln w="9525">
            <a:solidFill>
              <a:srgbClr val="E74B9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0" y="0"/>
            <a:ext cx="323850" cy="6858000"/>
          </a:xfrm>
          <a:prstGeom prst="rect">
            <a:avLst/>
          </a:prstGeom>
          <a:solidFill>
            <a:srgbClr val="C0C0C0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1908175" y="2060575"/>
            <a:ext cx="7056438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90000"/>
              </a:lnSpc>
              <a:spcBef>
                <a:spcPct val="20000"/>
              </a:spcBef>
            </a:pPr>
            <a:endParaRPr lang="en-US"/>
          </a:p>
        </p:txBody>
      </p:sp>
      <p:sp>
        <p:nvSpPr>
          <p:cNvPr id="28680" name="Text Box 9"/>
          <p:cNvSpPr txBox="1">
            <a:spLocks noChangeArrowheads="1"/>
          </p:cNvSpPr>
          <p:nvPr/>
        </p:nvSpPr>
        <p:spPr bwMode="auto">
          <a:xfrm>
            <a:off x="1979613" y="5229225"/>
            <a:ext cx="69850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b="1">
              <a:solidFill>
                <a:srgbClr val="4F4074"/>
              </a:solidFill>
            </a:endParaRPr>
          </a:p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2051050" y="1989138"/>
            <a:ext cx="669766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GB" sz="3200" u="sng">
              <a:solidFill>
                <a:srgbClr val="4F4074"/>
              </a:solidFill>
            </a:endParaRPr>
          </a:p>
        </p:txBody>
      </p:sp>
      <p:sp>
        <p:nvSpPr>
          <p:cNvPr id="28682" name="Text Box 11"/>
          <p:cNvSpPr txBox="1">
            <a:spLocks noChangeArrowheads="1"/>
          </p:cNvSpPr>
          <p:nvPr/>
        </p:nvSpPr>
        <p:spPr bwMode="auto">
          <a:xfrm>
            <a:off x="3348038" y="4652963"/>
            <a:ext cx="252095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3200" b="1" u="sng">
              <a:solidFill>
                <a:srgbClr val="4F4074"/>
              </a:solidFill>
            </a:endParaRPr>
          </a:p>
          <a:p>
            <a:pPr>
              <a:spcBef>
                <a:spcPct val="50000"/>
              </a:spcBef>
            </a:pPr>
            <a:endParaRPr lang="en-US" sz="3200"/>
          </a:p>
        </p:txBody>
      </p:sp>
      <p:pic>
        <p:nvPicPr>
          <p:cNvPr id="28683" name="Picture 16" descr="leftnav12_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8034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99" name="Text Box 19"/>
          <p:cNvSpPr txBox="1">
            <a:spLocks noChangeArrowheads="1"/>
          </p:cNvSpPr>
          <p:nvPr/>
        </p:nvSpPr>
        <p:spPr bwMode="auto">
          <a:xfrm>
            <a:off x="1835150" y="4149725"/>
            <a:ext cx="705802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GB">
                <a:solidFill>
                  <a:srgbClr val="4F4074"/>
                </a:solidFill>
              </a:rPr>
              <a:t> </a:t>
            </a:r>
            <a:endParaRPr lang="en-US">
              <a:solidFill>
                <a:srgbClr val="4F4074"/>
              </a:solidFill>
            </a:endParaRPr>
          </a:p>
          <a:p>
            <a:pPr algn="just">
              <a:spcBef>
                <a:spcPct val="50000"/>
              </a:spcBef>
            </a:pPr>
            <a:endParaRPr lang="en-US"/>
          </a:p>
        </p:txBody>
      </p:sp>
      <p:sp>
        <p:nvSpPr>
          <p:cNvPr id="20500" name="Text Box 20"/>
          <p:cNvSpPr txBox="1">
            <a:spLocks noChangeArrowheads="1"/>
          </p:cNvSpPr>
          <p:nvPr/>
        </p:nvSpPr>
        <p:spPr bwMode="auto">
          <a:xfrm>
            <a:off x="1692275" y="5157788"/>
            <a:ext cx="72009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GB" sz="4400" b="1">
              <a:solidFill>
                <a:srgbClr val="4F4074"/>
              </a:solidFill>
            </a:endParaRPr>
          </a:p>
          <a:p>
            <a:pPr>
              <a:spcBef>
                <a:spcPct val="50000"/>
              </a:spcBef>
            </a:pPr>
            <a:endParaRPr lang="en-US" sz="3600" b="1">
              <a:solidFill>
                <a:srgbClr val="4F407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5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5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5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0" grpId="0"/>
      <p:bldP spid="20499" grpId="0"/>
      <p:bldP spid="2050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684213" y="404813"/>
            <a:ext cx="1079500" cy="6453187"/>
          </a:xfrm>
          <a:prstGeom prst="rect">
            <a:avLst/>
          </a:prstGeom>
          <a:solidFill>
            <a:srgbClr val="4F4074"/>
          </a:solidFill>
          <a:ln w="9525">
            <a:solidFill>
              <a:srgbClr val="4F4074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323850" y="0"/>
            <a:ext cx="360363" cy="6858000"/>
          </a:xfrm>
          <a:prstGeom prst="rect">
            <a:avLst/>
          </a:prstGeom>
          <a:solidFill>
            <a:srgbClr val="E74B92"/>
          </a:solidFill>
          <a:ln w="9525">
            <a:solidFill>
              <a:srgbClr val="E74B9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0"/>
            <a:ext cx="323850" cy="6858000"/>
          </a:xfrm>
          <a:prstGeom prst="rect">
            <a:avLst/>
          </a:prstGeom>
          <a:solidFill>
            <a:srgbClr val="C0C0C0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pic>
        <p:nvPicPr>
          <p:cNvPr id="30725" name="Picture 5" descr="leftnav09_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763713" cy="1052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6" name="Picture 6" descr="ucu_colou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95736" y="260648"/>
            <a:ext cx="6048375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2051720" y="2564904"/>
            <a:ext cx="6840538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 dirty="0" smtClean="0">
                <a:solidFill>
                  <a:srgbClr val="4F4074"/>
                </a:solidFill>
              </a:rPr>
              <a:t>You can join today here: </a:t>
            </a:r>
            <a:r>
              <a:rPr lang="en-GB" sz="2800" dirty="0" smtClean="0">
                <a:solidFill>
                  <a:srgbClr val="4F4074"/>
                </a:solidFill>
                <a:hlinkClick r:id="rId5"/>
              </a:rPr>
              <a:t>http://www.ucu.org.uk/join</a:t>
            </a:r>
            <a:r>
              <a:rPr lang="en-GB" sz="2800" dirty="0" smtClean="0">
                <a:solidFill>
                  <a:srgbClr val="4F4074"/>
                </a:solidFill>
              </a:rPr>
              <a:t>  </a:t>
            </a:r>
          </a:p>
          <a:p>
            <a:pPr algn="ctr">
              <a:spcBef>
                <a:spcPct val="50000"/>
              </a:spcBef>
            </a:pPr>
            <a:r>
              <a:rPr lang="en-GB" sz="2800" dirty="0" smtClean="0">
                <a:solidFill>
                  <a:srgbClr val="4F4074"/>
                </a:solidFill>
              </a:rPr>
              <a:t>Non-lecturing grades – 4 year free membership. Or monthly fees start from </a:t>
            </a:r>
            <a:r>
              <a:rPr lang="en-GB" sz="2800" smtClean="0">
                <a:solidFill>
                  <a:srgbClr val="4F4074"/>
                </a:solidFill>
              </a:rPr>
              <a:t>£1.02 </a:t>
            </a:r>
            <a:r>
              <a:rPr lang="en-GB" sz="2800" dirty="0" smtClean="0">
                <a:solidFill>
                  <a:srgbClr val="4F4074"/>
                </a:solidFill>
              </a:rPr>
              <a:t>a month, reduced by tax relief </a:t>
            </a:r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 rot="5400000">
            <a:off x="1008063" y="5526087"/>
            <a:ext cx="1079500" cy="1584325"/>
          </a:xfrm>
          <a:prstGeom prst="rect">
            <a:avLst/>
          </a:prstGeom>
          <a:solidFill>
            <a:srgbClr val="4F4074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29" name="Rectangle 9"/>
          <p:cNvSpPr>
            <a:spLocks noChangeArrowheads="1"/>
          </p:cNvSpPr>
          <p:nvPr/>
        </p:nvSpPr>
        <p:spPr bwMode="auto">
          <a:xfrm rot="5400000">
            <a:off x="8334375" y="6048375"/>
            <a:ext cx="1079500" cy="539750"/>
          </a:xfrm>
          <a:prstGeom prst="rect">
            <a:avLst/>
          </a:prstGeom>
          <a:solidFill>
            <a:srgbClr val="4F4074">
              <a:alpha val="5098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 rot="5400000">
            <a:off x="7921626" y="6173787"/>
            <a:ext cx="1079500" cy="288925"/>
          </a:xfrm>
          <a:prstGeom prst="rect">
            <a:avLst/>
          </a:prstGeom>
          <a:solidFill>
            <a:srgbClr val="4F4074">
              <a:alpha val="10196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31" name="Rectangle 11"/>
          <p:cNvSpPr>
            <a:spLocks noChangeArrowheads="1"/>
          </p:cNvSpPr>
          <p:nvPr/>
        </p:nvSpPr>
        <p:spPr bwMode="auto">
          <a:xfrm rot="5400000">
            <a:off x="7632701" y="6173787"/>
            <a:ext cx="1079500" cy="288925"/>
          </a:xfrm>
          <a:prstGeom prst="rect">
            <a:avLst/>
          </a:prstGeom>
          <a:solidFill>
            <a:srgbClr val="4F4074">
              <a:alpha val="14902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 rot="5400000">
            <a:off x="7344569" y="6174581"/>
            <a:ext cx="1079500" cy="287338"/>
          </a:xfrm>
          <a:prstGeom prst="rect">
            <a:avLst/>
          </a:prstGeom>
          <a:solidFill>
            <a:srgbClr val="4F4074">
              <a:alpha val="20000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33" name="Rectangle 13"/>
          <p:cNvSpPr>
            <a:spLocks noChangeArrowheads="1"/>
          </p:cNvSpPr>
          <p:nvPr/>
        </p:nvSpPr>
        <p:spPr bwMode="auto">
          <a:xfrm rot="5400000">
            <a:off x="7056438" y="6173787"/>
            <a:ext cx="1079500" cy="288925"/>
          </a:xfrm>
          <a:prstGeom prst="rect">
            <a:avLst/>
          </a:prstGeom>
          <a:solidFill>
            <a:srgbClr val="4F4074">
              <a:alpha val="25098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 rot="5400000">
            <a:off x="6769101" y="6173787"/>
            <a:ext cx="1079500" cy="288925"/>
          </a:xfrm>
          <a:prstGeom prst="rect">
            <a:avLst/>
          </a:prstGeom>
          <a:solidFill>
            <a:srgbClr val="4F4074">
              <a:alpha val="30196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35" name="Rectangle 15"/>
          <p:cNvSpPr>
            <a:spLocks noChangeArrowheads="1"/>
          </p:cNvSpPr>
          <p:nvPr/>
        </p:nvSpPr>
        <p:spPr bwMode="auto">
          <a:xfrm rot="5400000">
            <a:off x="6480969" y="6174581"/>
            <a:ext cx="1079500" cy="287338"/>
          </a:xfrm>
          <a:prstGeom prst="rect">
            <a:avLst/>
          </a:prstGeom>
          <a:solidFill>
            <a:srgbClr val="4F4074">
              <a:alpha val="3490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 rot="5400000">
            <a:off x="6192838" y="6173787"/>
            <a:ext cx="1079500" cy="288925"/>
          </a:xfrm>
          <a:prstGeom prst="rect">
            <a:avLst/>
          </a:prstGeom>
          <a:solidFill>
            <a:srgbClr val="4F4074">
              <a:alpha val="3999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37" name="Rectangle 17"/>
          <p:cNvSpPr>
            <a:spLocks noChangeArrowheads="1"/>
          </p:cNvSpPr>
          <p:nvPr/>
        </p:nvSpPr>
        <p:spPr bwMode="auto">
          <a:xfrm rot="5400000">
            <a:off x="5905501" y="6173787"/>
            <a:ext cx="1079500" cy="288925"/>
          </a:xfrm>
          <a:prstGeom prst="rect">
            <a:avLst/>
          </a:prstGeom>
          <a:solidFill>
            <a:srgbClr val="4F4074">
              <a:alpha val="45097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38" name="Rectangle 18"/>
          <p:cNvSpPr>
            <a:spLocks noChangeArrowheads="1"/>
          </p:cNvSpPr>
          <p:nvPr/>
        </p:nvSpPr>
        <p:spPr bwMode="auto">
          <a:xfrm rot="5400000">
            <a:off x="5616576" y="6173787"/>
            <a:ext cx="1079500" cy="288925"/>
          </a:xfrm>
          <a:prstGeom prst="rect">
            <a:avLst/>
          </a:prstGeom>
          <a:solidFill>
            <a:srgbClr val="4F4074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39" name="Rectangle 19"/>
          <p:cNvSpPr>
            <a:spLocks noChangeArrowheads="1"/>
          </p:cNvSpPr>
          <p:nvPr/>
        </p:nvSpPr>
        <p:spPr bwMode="auto">
          <a:xfrm rot="5400000">
            <a:off x="5329238" y="6173787"/>
            <a:ext cx="1079500" cy="288925"/>
          </a:xfrm>
          <a:prstGeom prst="rect">
            <a:avLst/>
          </a:prstGeom>
          <a:solidFill>
            <a:srgbClr val="4F4074">
              <a:alpha val="5490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40" name="Rectangle 20"/>
          <p:cNvSpPr>
            <a:spLocks noChangeArrowheads="1"/>
          </p:cNvSpPr>
          <p:nvPr/>
        </p:nvSpPr>
        <p:spPr bwMode="auto">
          <a:xfrm rot="5400000">
            <a:off x="5040313" y="6173787"/>
            <a:ext cx="1079500" cy="288925"/>
          </a:xfrm>
          <a:prstGeom prst="rect">
            <a:avLst/>
          </a:prstGeom>
          <a:solidFill>
            <a:srgbClr val="4F4074">
              <a:alpha val="5999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41" name="Rectangle 21"/>
          <p:cNvSpPr>
            <a:spLocks noChangeArrowheads="1"/>
          </p:cNvSpPr>
          <p:nvPr/>
        </p:nvSpPr>
        <p:spPr bwMode="auto">
          <a:xfrm rot="5400000">
            <a:off x="3313113" y="6173787"/>
            <a:ext cx="1079500" cy="288925"/>
          </a:xfrm>
          <a:prstGeom prst="rect">
            <a:avLst/>
          </a:prstGeom>
          <a:solidFill>
            <a:srgbClr val="4F4074">
              <a:alpha val="89803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42" name="Rectangle 22"/>
          <p:cNvSpPr>
            <a:spLocks noChangeArrowheads="1"/>
          </p:cNvSpPr>
          <p:nvPr/>
        </p:nvSpPr>
        <p:spPr bwMode="auto">
          <a:xfrm rot="5400000">
            <a:off x="3600451" y="6173787"/>
            <a:ext cx="1079500" cy="288925"/>
          </a:xfrm>
          <a:prstGeom prst="rect">
            <a:avLst/>
          </a:prstGeom>
          <a:solidFill>
            <a:srgbClr val="4F4074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43" name="Rectangle 23"/>
          <p:cNvSpPr>
            <a:spLocks noChangeArrowheads="1"/>
          </p:cNvSpPr>
          <p:nvPr/>
        </p:nvSpPr>
        <p:spPr bwMode="auto">
          <a:xfrm rot="5400000">
            <a:off x="3889376" y="6173787"/>
            <a:ext cx="1079500" cy="288925"/>
          </a:xfrm>
          <a:prstGeom prst="rect">
            <a:avLst/>
          </a:prstGeom>
          <a:solidFill>
            <a:srgbClr val="4F4074">
              <a:alpha val="7999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44" name="Rectangle 24"/>
          <p:cNvSpPr>
            <a:spLocks noChangeArrowheads="1"/>
          </p:cNvSpPr>
          <p:nvPr/>
        </p:nvSpPr>
        <p:spPr bwMode="auto">
          <a:xfrm rot="5400000">
            <a:off x="4176713" y="6173787"/>
            <a:ext cx="1079500" cy="288925"/>
          </a:xfrm>
          <a:prstGeom prst="rect">
            <a:avLst/>
          </a:prstGeom>
          <a:solidFill>
            <a:srgbClr val="4F4074">
              <a:alpha val="7490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45" name="Rectangle 25"/>
          <p:cNvSpPr>
            <a:spLocks noChangeArrowheads="1"/>
          </p:cNvSpPr>
          <p:nvPr/>
        </p:nvSpPr>
        <p:spPr bwMode="auto">
          <a:xfrm rot="5400000">
            <a:off x="4464051" y="6173787"/>
            <a:ext cx="1079500" cy="288925"/>
          </a:xfrm>
          <a:prstGeom prst="rect">
            <a:avLst/>
          </a:prstGeom>
          <a:solidFill>
            <a:srgbClr val="4F4074">
              <a:alpha val="70195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46" name="Rectangle 26"/>
          <p:cNvSpPr>
            <a:spLocks noChangeArrowheads="1"/>
          </p:cNvSpPr>
          <p:nvPr/>
        </p:nvSpPr>
        <p:spPr bwMode="auto">
          <a:xfrm rot="5400000">
            <a:off x="4752976" y="6173787"/>
            <a:ext cx="1079500" cy="288925"/>
          </a:xfrm>
          <a:prstGeom prst="rect">
            <a:avLst/>
          </a:prstGeom>
          <a:solidFill>
            <a:srgbClr val="4F4074">
              <a:alpha val="65097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47" name="Rectangle 27"/>
          <p:cNvSpPr>
            <a:spLocks noChangeArrowheads="1"/>
          </p:cNvSpPr>
          <p:nvPr/>
        </p:nvSpPr>
        <p:spPr bwMode="auto">
          <a:xfrm rot="5400000">
            <a:off x="3024188" y="6173787"/>
            <a:ext cx="1079500" cy="288925"/>
          </a:xfrm>
          <a:prstGeom prst="rect">
            <a:avLst/>
          </a:prstGeom>
          <a:solidFill>
            <a:srgbClr val="4F4074">
              <a:alpha val="9490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48" name="Rectangle 28"/>
          <p:cNvSpPr>
            <a:spLocks noChangeArrowheads="1"/>
          </p:cNvSpPr>
          <p:nvPr/>
        </p:nvSpPr>
        <p:spPr bwMode="auto">
          <a:xfrm rot="5400000">
            <a:off x="1873251" y="6173787"/>
            <a:ext cx="1079500" cy="288925"/>
          </a:xfrm>
          <a:prstGeom prst="rect">
            <a:avLst/>
          </a:prstGeom>
          <a:solidFill>
            <a:srgbClr val="4F4074">
              <a:alpha val="98822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49" name="Rectangle 29"/>
          <p:cNvSpPr>
            <a:spLocks noChangeArrowheads="1"/>
          </p:cNvSpPr>
          <p:nvPr/>
        </p:nvSpPr>
        <p:spPr bwMode="auto">
          <a:xfrm rot="5400000">
            <a:off x="2196307" y="6138068"/>
            <a:ext cx="1079500" cy="360363"/>
          </a:xfrm>
          <a:prstGeom prst="rect">
            <a:avLst/>
          </a:prstGeom>
          <a:solidFill>
            <a:srgbClr val="4F4074">
              <a:alpha val="98038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50" name="Rectangle 30"/>
          <p:cNvSpPr>
            <a:spLocks noChangeArrowheads="1"/>
          </p:cNvSpPr>
          <p:nvPr/>
        </p:nvSpPr>
        <p:spPr bwMode="auto">
          <a:xfrm rot="5400000">
            <a:off x="2447926" y="6173787"/>
            <a:ext cx="1079500" cy="288925"/>
          </a:xfrm>
          <a:prstGeom prst="rect">
            <a:avLst/>
          </a:prstGeom>
          <a:solidFill>
            <a:srgbClr val="4F4074">
              <a:alpha val="9686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51" name="Rectangle 31"/>
          <p:cNvSpPr>
            <a:spLocks noChangeArrowheads="1"/>
          </p:cNvSpPr>
          <p:nvPr/>
        </p:nvSpPr>
        <p:spPr bwMode="auto">
          <a:xfrm rot="5400000">
            <a:off x="2736851" y="6173787"/>
            <a:ext cx="1079500" cy="288925"/>
          </a:xfrm>
          <a:prstGeom prst="rect">
            <a:avLst/>
          </a:prstGeom>
          <a:solidFill>
            <a:srgbClr val="4F4074">
              <a:alpha val="96077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1472</TotalTime>
  <Words>304</Words>
  <Application>Microsoft Office PowerPoint</Application>
  <PresentationFormat>On-screen Show (4:3)</PresentationFormat>
  <Paragraphs>51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ＭＳ Ｐゴシック</vt:lpstr>
      <vt:lpstr>Arial</vt:lpstr>
      <vt:lpstr>Verdana</vt:lpstr>
      <vt:lpstr>Default Design</vt:lpstr>
      <vt:lpstr>PowerPoint Presentation</vt:lpstr>
      <vt:lpstr>UCU: Who We Are</vt:lpstr>
      <vt:lpstr>UCU: What We Do</vt:lpstr>
      <vt:lpstr>Helping You Build Your Career</vt:lpstr>
      <vt:lpstr>Campaigning on your behalf</vt:lpstr>
      <vt:lpstr>PowerPoint Presentation</vt:lpstr>
      <vt:lpstr>Be part of something bigger</vt:lpstr>
      <vt:lpstr>UCU: join YOUR community</vt:lpstr>
      <vt:lpstr>PowerPoint Presentation</vt:lpstr>
    </vt:vector>
  </TitlesOfParts>
  <Company>NATFHE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Rob Crowther</dc:creator>
  <cp:lastModifiedBy>Edward Bailey</cp:lastModifiedBy>
  <cp:revision>99</cp:revision>
  <dcterms:created xsi:type="dcterms:W3CDTF">2007-10-15T12:18:27Z</dcterms:created>
  <dcterms:modified xsi:type="dcterms:W3CDTF">2019-05-08T09:22:39Z</dcterms:modified>
</cp:coreProperties>
</file>