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6" r:id="rId3"/>
    <p:sldId id="257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79" r:id="rId12"/>
    <p:sldId id="287" r:id="rId13"/>
    <p:sldId id="258" r:id="rId14"/>
    <p:sldId id="271" r:id="rId15"/>
    <p:sldId id="259" r:id="rId16"/>
    <p:sldId id="272" r:id="rId17"/>
    <p:sldId id="260" r:id="rId18"/>
    <p:sldId id="273" r:id="rId19"/>
    <p:sldId id="267" r:id="rId20"/>
    <p:sldId id="274" r:id="rId21"/>
    <p:sldId id="261" r:id="rId22"/>
    <p:sldId id="275" r:id="rId23"/>
    <p:sldId id="265" r:id="rId24"/>
    <p:sldId id="263" r:id="rId25"/>
    <p:sldId id="276" r:id="rId26"/>
    <p:sldId id="268" r:id="rId27"/>
    <p:sldId id="264" r:id="rId28"/>
    <p:sldId id="277" r:id="rId29"/>
    <p:sldId id="270" r:id="rId30"/>
    <p:sldId id="262" r:id="rId31"/>
    <p:sldId id="278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F40"/>
    <a:srgbClr val="000000"/>
    <a:srgbClr val="000080"/>
    <a:srgbClr val="B00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50" autoAdjust="0"/>
    <p:restoredTop sz="77483" autoAdjust="0"/>
  </p:normalViewPr>
  <p:slideViewPr>
    <p:cSldViewPr snapToGrid="0" snapToObjects="1">
      <p:cViewPr varScale="1">
        <p:scale>
          <a:sx n="97" d="100"/>
          <a:sy n="97" d="100"/>
        </p:scale>
        <p:origin x="2224" y="200"/>
      </p:cViewPr>
      <p:guideLst>
        <p:guide orient="horz" pos="2368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charset="0"/>
                <a:cs typeface="Verdana" charset="0"/>
              </a:defRPr>
            </a:lvl1pPr>
          </a:lstStyle>
          <a:p>
            <a:fld id="{943053C3-3D17-6147-95E9-D8F6CCA2B85C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fld id="{8EDD060C-D734-0D43-8826-1A90920205CA}" type="slidenum">
              <a:rPr lang="en-US"/>
              <a:pPr/>
              <a:t>‹#›</a:t>
            </a:fld>
            <a:r>
              <a:rPr lang="en-US"/>
              <a:t>            </a:t>
            </a:r>
          </a:p>
        </p:txBody>
      </p:sp>
      <p:pic>
        <p:nvPicPr>
          <p:cNvPr id="13318" name="Picture 5" descr="ucu_main_col_lg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8685213"/>
            <a:ext cx="11080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dirty="0" smtClean="0"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charset="0"/>
                <a:cs typeface="Verdana" charset="0"/>
              </a:defRPr>
            </a:lvl1pPr>
          </a:lstStyle>
          <a:p>
            <a:fld id="{3A1A354C-2B9F-A348-A0EC-4AC85884DF31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7E49EF2-2AAD-064B-8E88-D9AAF6B99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8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/>
        <a:ea typeface="Geneva" charset="0"/>
        <a:cs typeface="Verdana"/>
      </a:defRPr>
    </a:lvl1pPr>
    <a:lvl2pPr marL="457200" algn="l" defTabSz="457200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/>
        <a:ea typeface="Geneva" charset="0"/>
        <a:cs typeface="Verdana"/>
      </a:defRPr>
    </a:lvl2pPr>
    <a:lvl3pPr marL="914400" algn="l" defTabSz="457200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/>
        <a:ea typeface="Geneva" charset="0"/>
        <a:cs typeface="Verdana"/>
      </a:defRPr>
    </a:lvl3pPr>
    <a:lvl4pPr marL="1371600" algn="l" defTabSz="4572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/>
        <a:ea typeface="Geneva" charset="0"/>
        <a:cs typeface="Verdana"/>
      </a:defRPr>
    </a:lvl4pPr>
    <a:lvl5pPr marL="1828800" algn="l" defTabSz="457200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Verdana"/>
        <a:ea typeface="Geneva" charset="0"/>
        <a:cs typeface="Verdan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49EF2-2AAD-064B-8E88-D9AAF6B99C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27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49EF2-2AAD-064B-8E88-D9AAF6B99C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6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3286" y="1496786"/>
            <a:ext cx="9307286" cy="2231571"/>
          </a:xfrm>
        </p:spPr>
        <p:txBody>
          <a:bodyPr/>
          <a:lstStyle/>
          <a:p>
            <a:r>
              <a:rPr lang="cy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y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9CA921D5-135D-BB40-8909-8F02AD38B954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1B3E818F-2466-9C4A-BF5A-E484EB9256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6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588669FE-944F-6C4B-87C2-267E43C3B67C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7A8255AC-D077-684A-8015-5359B87B14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61E82B71-D4E0-CD4B-998B-6D67329C128B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6C881AB9-8E3A-174E-AC98-534298B644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2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4D296673-7FF3-ED4A-BB35-E216AFBC1AC0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7B435E2A-2146-1E43-A13B-DE43C6B39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y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y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013A2247-41FF-EE4C-BD37-C4F9D6F5FE31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380D0AE6-7480-EF4B-A78B-F351AF650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9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C7212457-E45C-754E-858C-4C2E0818EC3E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63A822CC-FBCC-A142-8645-F3901EC451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7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A52E73DD-19E2-8D49-B2EE-F41803084629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BAD4CD86-D145-4947-BECD-5BC4212C7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7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E9C7D83F-7ECB-4147-A533-E8DFF104B00F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DAC130F2-AF64-B548-859C-3B65DD0D2A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7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2A76AC09-0B18-A544-96C7-E9A84CA166C1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6E1AD9DF-73F6-7E4D-A7E1-5022DE8D69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9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y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911A0F64-B1DB-7743-B3EF-872C327F550E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9CD33D83-6039-4C41-A708-317E3D9D2C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y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y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y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5DE67BFE-D6CE-F44A-B09A-D021180C3EC1}" type="datetime1">
              <a:rPr lang="en-US"/>
              <a:pPr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fld id="{0AF9F247-9B87-1C46-AD20-C80765B7D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9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y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y-GB"/>
              <a:t>Click to edit Master text styles</a:t>
            </a:r>
          </a:p>
          <a:p>
            <a:pPr lvl="1"/>
            <a:r>
              <a:rPr lang="cy-GB"/>
              <a:t>Second level</a:t>
            </a:r>
          </a:p>
          <a:p>
            <a:pPr lvl="2"/>
            <a:r>
              <a:rPr lang="cy-GB"/>
              <a:t>Third level</a:t>
            </a:r>
          </a:p>
          <a:p>
            <a:pPr lvl="3"/>
            <a:r>
              <a:rPr lang="cy-GB"/>
              <a:t>Fourth level</a:t>
            </a:r>
          </a:p>
          <a:p>
            <a:pPr lvl="4"/>
            <a:r>
              <a:rPr lang="cy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139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7, 2011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3563" y="6356350"/>
            <a:ext cx="40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45213" y="6356350"/>
            <a:ext cx="1101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6" descr="ucu_main_col_spot_lg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254" y="5850759"/>
            <a:ext cx="2169236" cy="7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403152"/>
          </a:solidFill>
          <a:latin typeface="Verdana"/>
          <a:ea typeface="Geneva" charset="0"/>
          <a:cs typeface="Verdana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403152"/>
          </a:solidFill>
          <a:latin typeface="Verdana" charset="0"/>
          <a:ea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403152"/>
        </a:buClr>
        <a:buFont typeface="Wingdings" charset="0"/>
        <a:buChar char="§"/>
        <a:defRPr sz="2800" kern="1200">
          <a:solidFill>
            <a:schemeClr val="tx1"/>
          </a:solidFill>
          <a:latin typeface="Verdana"/>
          <a:ea typeface="Geneva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403152"/>
        </a:buClr>
        <a:buFont typeface="Wingdings" charset="0"/>
        <a:buChar char="§"/>
        <a:defRPr sz="2400" kern="1200">
          <a:solidFill>
            <a:schemeClr val="tx1"/>
          </a:solidFill>
          <a:latin typeface="Verdana"/>
          <a:ea typeface="Geneva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03152"/>
        </a:buClr>
        <a:buFont typeface="Wingdings" charset="0"/>
        <a:buChar char="§"/>
        <a:defRPr sz="2000" kern="1200">
          <a:solidFill>
            <a:schemeClr val="tx1"/>
          </a:solidFill>
          <a:latin typeface="Verdana"/>
          <a:ea typeface="Geneva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03152"/>
        </a:buClr>
        <a:buFont typeface="Wingdings" charset="0"/>
        <a:buChar char="§"/>
        <a:defRPr sz="1600" kern="1200">
          <a:solidFill>
            <a:schemeClr val="tx1"/>
          </a:solidFill>
          <a:latin typeface="Verdana"/>
          <a:ea typeface="Geneva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03152"/>
        </a:buClr>
        <a:buFont typeface="Wingdings" charset="0"/>
        <a:buChar char="§"/>
        <a:defRPr sz="1600" kern="1200">
          <a:solidFill>
            <a:schemeClr val="tx1"/>
          </a:solidFill>
          <a:latin typeface="Verdana"/>
          <a:ea typeface="Geneva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575067"/>
            <a:ext cx="7772400" cy="578578"/>
          </a:xfrm>
        </p:spPr>
        <p:txBody>
          <a:bodyPr/>
          <a:lstStyle/>
          <a:p>
            <a:r>
              <a:rPr lang="en-US" sz="5400" b="1" dirty="0">
                <a:solidFill>
                  <a:srgbClr val="FFFFFF"/>
                </a:solidFill>
              </a:rPr>
              <a:t>UCU MEMBERS </a:t>
            </a:r>
            <a:br>
              <a:rPr lang="en-US" sz="5400" b="1" dirty="0">
                <a:solidFill>
                  <a:srgbClr val="FFFFFF"/>
                </a:solidFill>
              </a:rPr>
            </a:br>
            <a:r>
              <a:rPr lang="en-US" sz="5400" b="1" dirty="0">
                <a:solidFill>
                  <a:srgbClr val="FFFFFF"/>
                </a:solidFill>
              </a:rPr>
              <a:t>ARE STRIKING.</a:t>
            </a:r>
            <a:br>
              <a:rPr lang="en-US" sz="5400" b="1" dirty="0">
                <a:solidFill>
                  <a:srgbClr val="FFFFFF"/>
                </a:solidFill>
              </a:rPr>
            </a:br>
            <a:br>
              <a:rPr lang="en-US" sz="5400" b="1" dirty="0"/>
            </a:br>
            <a:endParaRPr lang="en-US" sz="5400" dirty="0">
              <a:latin typeface="Verdana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0">
        <p:fade/>
      </p:transition>
    </mc:Choice>
    <mc:Fallback xmlns="">
      <p:transition xmlns:p14="http://schemas.microsoft.com/office/powerpoint/2010/main" spd="med" advTm="25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52270" y="3613047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We want universities to </a:t>
            </a:r>
            <a:r>
              <a:rPr lang="en-US" b="1" dirty="0">
                <a:solidFill>
                  <a:srgbClr val="000000"/>
                </a:solidFill>
              </a:rPr>
              <a:t>listen to the experts </a:t>
            </a:r>
            <a:r>
              <a:rPr lang="en-US" dirty="0">
                <a:solidFill>
                  <a:srgbClr val="000000"/>
                </a:solidFill>
              </a:rPr>
              <a:t>– other changes since 2011 mean a typical USS member stands to lose around </a:t>
            </a:r>
            <a:r>
              <a:rPr lang="en-US" b="1" dirty="0">
                <a:solidFill>
                  <a:srgbClr val="000000"/>
                </a:solidFill>
              </a:rPr>
              <a:t>£240,000 in retirement.</a:t>
            </a:r>
          </a:p>
        </p:txBody>
      </p:sp>
    </p:spTree>
    <p:extLst>
      <p:ext uri="{BB962C8B-B14F-4D97-AF65-F5344CB8AC3E}">
        <p14:creationId xmlns:p14="http://schemas.microsoft.com/office/powerpoint/2010/main" val="260998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4" y="999459"/>
            <a:ext cx="7384577" cy="2041941"/>
          </a:xfrm>
        </p:spPr>
        <p:txBody>
          <a:bodyPr/>
          <a:lstStyle/>
          <a:p>
            <a:r>
              <a:rPr lang="cy-GB" b="1" dirty="0">
                <a:solidFill>
                  <a:srgbClr val="FFFFFF"/>
                </a:solidFill>
              </a:rPr>
              <a:t>But that’s not all!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0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0">
        <p:fade/>
      </p:transition>
    </mc:Choice>
    <mc:Fallback xmlns="">
      <p:transition xmlns:p14="http://schemas.microsoft.com/office/powerpoint/2010/main" spd="med" advTm="25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4" y="999459"/>
            <a:ext cx="7384577" cy="2041941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We are ALSO taking action because of</a:t>
            </a:r>
            <a:r>
              <a:rPr lang="is-IS" b="1" dirty="0">
                <a:solidFill>
                  <a:srgbClr val="FFFFFF"/>
                </a:solidFill>
              </a:rPr>
              <a:t>…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9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0">
        <p:fade/>
      </p:transition>
    </mc:Choice>
    <mc:Fallback xmlns="">
      <p:transition xmlns:p14="http://schemas.microsoft.com/office/powerpoint/2010/main" spd="med" advTm="25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4405"/>
            <a:ext cx="8229600" cy="2828293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…falling </a:t>
            </a:r>
            <a:r>
              <a:rPr lang="en-US" b="1" dirty="0">
                <a:solidFill>
                  <a:srgbClr val="FFFFFF"/>
                </a:solidFill>
              </a:rPr>
              <a:t>pay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380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4405"/>
            <a:ext cx="8229600" cy="2828293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…falling </a:t>
            </a:r>
            <a:r>
              <a:rPr lang="en-US" b="1" dirty="0">
                <a:solidFill>
                  <a:srgbClr val="FFFFFF"/>
                </a:solidFill>
              </a:rPr>
              <a:t>pay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70" y="3624805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Since 2009, our pay has been effectively cut by </a:t>
            </a:r>
            <a:r>
              <a:rPr lang="en-US" b="1" dirty="0">
                <a:solidFill>
                  <a:srgbClr val="000000"/>
                </a:solidFill>
              </a:rPr>
              <a:t>nearly 20% </a:t>
            </a:r>
            <a:r>
              <a:rPr lang="en-US" dirty="0">
                <a:solidFill>
                  <a:srgbClr val="000000"/>
                </a:solidFill>
              </a:rPr>
              <a:t>in real terms.</a:t>
            </a:r>
          </a:p>
        </p:txBody>
      </p:sp>
    </p:spTree>
    <p:extLst>
      <p:ext uri="{BB962C8B-B14F-4D97-AF65-F5344CB8AC3E}">
        <p14:creationId xmlns:p14="http://schemas.microsoft.com/office/powerpoint/2010/main" val="329414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732"/>
            <a:ext cx="8229600" cy="3327701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</a:t>
            </a:r>
            <a:r>
              <a:rPr lang="en-US" b="1" dirty="0">
                <a:solidFill>
                  <a:srgbClr val="FFFFFF"/>
                </a:solidFill>
              </a:rPr>
              <a:t>the gender &amp; ethnicity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pay gap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5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732"/>
            <a:ext cx="8229600" cy="3327701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</a:t>
            </a:r>
            <a:r>
              <a:rPr lang="en-US" b="1" dirty="0">
                <a:solidFill>
                  <a:srgbClr val="FFFFFF"/>
                </a:solidFill>
              </a:rPr>
              <a:t>the gender &amp; ethnicity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pay gap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71" y="3613047"/>
            <a:ext cx="6549697" cy="302576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The employers’ </a:t>
            </a:r>
            <a:r>
              <a:rPr lang="en-US" b="1" dirty="0">
                <a:solidFill>
                  <a:srgbClr val="000000"/>
                </a:solidFill>
              </a:rPr>
              <a:t>own</a:t>
            </a:r>
            <a:r>
              <a:rPr lang="en-US" dirty="0">
                <a:solidFill>
                  <a:srgbClr val="000000"/>
                </a:solidFill>
              </a:rPr>
              <a:t> analysis highlights that women and black and minority ethnic staff experience </a:t>
            </a:r>
            <a:r>
              <a:rPr lang="en-US" b="1" dirty="0">
                <a:solidFill>
                  <a:srgbClr val="000000"/>
                </a:solidFill>
              </a:rPr>
              <a:t>significant</a:t>
            </a:r>
            <a:r>
              <a:rPr lang="en-US" dirty="0">
                <a:solidFill>
                  <a:srgbClr val="000000"/>
                </a:solidFill>
              </a:rPr>
              <a:t> pay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327340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4"/>
            <a:ext cx="8229600" cy="2834109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</a:t>
            </a:r>
            <a:r>
              <a:rPr lang="en-US" b="1" dirty="0">
                <a:solidFill>
                  <a:srgbClr val="FFFFFF"/>
                </a:solidFill>
              </a:rPr>
              <a:t>precarious employment practices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4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4"/>
            <a:ext cx="8229600" cy="2834109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</a:t>
            </a:r>
            <a:r>
              <a:rPr lang="en-US" b="1" dirty="0">
                <a:solidFill>
                  <a:srgbClr val="FFFFFF"/>
                </a:solidFill>
              </a:rPr>
              <a:t>precarious employment practices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2" y="3621547"/>
            <a:ext cx="6490903" cy="223418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Casual contracts – staff employed on hourly or fixed-term and other non-permanent contracts – remain </a:t>
            </a:r>
            <a:r>
              <a:rPr lang="en-US" b="1" dirty="0">
                <a:solidFill>
                  <a:srgbClr val="000000"/>
                </a:solidFill>
              </a:rPr>
              <a:t>entrenched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7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4"/>
            <a:ext cx="8229600" cy="2834109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…and, </a:t>
            </a:r>
            <a:r>
              <a:rPr lang="en-US" b="1" dirty="0">
                <a:solidFill>
                  <a:srgbClr val="FFFFFF"/>
                </a:solidFill>
              </a:rPr>
              <a:t>unsafe workloads.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10868" y="3727375"/>
            <a:ext cx="5526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0000"/>
                </a:solidFill>
              </a:rPr>
              <a:t>WHY?</a:t>
            </a:r>
            <a:endParaRPr lang="en-US" sz="7200" dirty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2575067"/>
            <a:ext cx="7772400" cy="57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403152"/>
                </a:solidFill>
                <a:latin typeface="Verdana"/>
                <a:ea typeface="Geneva" charset="0"/>
                <a:cs typeface="Verdana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9pPr>
          </a:lstStyle>
          <a:p>
            <a:r>
              <a:rPr lang="en-US" sz="5400" b="1" dirty="0">
                <a:solidFill>
                  <a:srgbClr val="FFFFFF"/>
                </a:solidFill>
              </a:rPr>
              <a:t>UCU MEMBERS </a:t>
            </a:r>
            <a:br>
              <a:rPr lang="en-US" sz="5400" b="1" dirty="0">
                <a:solidFill>
                  <a:srgbClr val="FFFFFF"/>
                </a:solidFill>
              </a:rPr>
            </a:br>
            <a:r>
              <a:rPr lang="en-US" sz="5400" b="1" dirty="0">
                <a:solidFill>
                  <a:srgbClr val="FFFFFF"/>
                </a:solidFill>
              </a:rPr>
              <a:t>ARE STRIKING.</a:t>
            </a:r>
            <a:br>
              <a:rPr lang="en-US" sz="5400" b="1" dirty="0">
                <a:solidFill>
                  <a:srgbClr val="FFFFFF"/>
                </a:solidFill>
              </a:rPr>
            </a:br>
            <a:br>
              <a:rPr lang="en-US" sz="5400" b="1" dirty="0"/>
            </a:br>
            <a:endParaRPr lang="en-US" sz="5400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7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0">
        <p:fade/>
      </p:transition>
    </mc:Choice>
    <mc:Fallback xmlns="">
      <p:transition xmlns:p14="http://schemas.microsoft.com/office/powerpoint/2010/main" spd="med" advTm="25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B0005D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4"/>
            <a:ext cx="8229600" cy="2834109"/>
          </a:xfrm>
        </p:spPr>
        <p:txBody>
          <a:bodyPr/>
          <a:lstStyle/>
          <a:p>
            <a:r>
              <a:rPr lang="is-IS" b="1" dirty="0">
                <a:solidFill>
                  <a:srgbClr val="FFFFFF"/>
                </a:solidFill>
              </a:rPr>
              <a:t>…and, </a:t>
            </a:r>
            <a:r>
              <a:rPr lang="en-US" b="1" dirty="0">
                <a:solidFill>
                  <a:srgbClr val="FFFFFF"/>
                </a:solidFill>
              </a:rPr>
              <a:t>unsafe workloads.</a:t>
            </a:r>
            <a:br>
              <a:rPr lang="en-US" b="1" dirty="0">
                <a:solidFill>
                  <a:srgbClr val="FFFFFF"/>
                </a:solidFill>
              </a:rPr>
            </a:b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2" y="3621547"/>
            <a:ext cx="6490903" cy="223418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Staff are being asked to work </a:t>
            </a:r>
            <a:r>
              <a:rPr lang="en-US" b="1" dirty="0">
                <a:solidFill>
                  <a:srgbClr val="000000"/>
                </a:solidFill>
              </a:rPr>
              <a:t>harder and longer </a:t>
            </a:r>
            <a:r>
              <a:rPr lang="en-US" dirty="0">
                <a:solidFill>
                  <a:srgbClr val="000000"/>
                </a:solidFill>
              </a:rPr>
              <a:t>than ever before.</a:t>
            </a:r>
          </a:p>
        </p:txBody>
      </p:sp>
    </p:spTree>
    <p:extLst>
      <p:ext uri="{BB962C8B-B14F-4D97-AF65-F5344CB8AC3E}">
        <p14:creationId xmlns:p14="http://schemas.microsoft.com/office/powerpoint/2010/main" val="426403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48571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403152"/>
                </a:solidFill>
                <a:latin typeface="Verdana"/>
                <a:ea typeface="Geneva" charset="0"/>
                <a:cs typeface="Verdana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9pPr>
          </a:lstStyle>
          <a:p>
            <a:r>
              <a:rPr lang="en-US" b="1">
                <a:solidFill>
                  <a:srgbClr val="FFFFFF"/>
                </a:solidFill>
              </a:rPr>
              <a:t>STRIKING IS ALWAYS THE LAST RESORT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0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70" y="3609776"/>
            <a:ext cx="6479145" cy="2857369"/>
          </a:xfrm>
        </p:spPr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UCU members </a:t>
            </a:r>
            <a:r>
              <a:rPr lang="sk-SK" b="1" dirty="0">
                <a:solidFill>
                  <a:srgbClr val="000000"/>
                </a:solidFill>
              </a:rPr>
              <a:t>continue</a:t>
            </a:r>
            <a:r>
              <a:rPr lang="sk-SK" dirty="0">
                <a:solidFill>
                  <a:srgbClr val="000000"/>
                </a:solidFill>
              </a:rPr>
              <a:t> to ask our employers and university leaders to </a:t>
            </a:r>
            <a:r>
              <a:rPr lang="sk-SK" b="1" dirty="0">
                <a:solidFill>
                  <a:srgbClr val="000000"/>
                </a:solidFill>
              </a:rPr>
              <a:t>work with us</a:t>
            </a:r>
            <a:r>
              <a:rPr lang="sk-SK" dirty="0">
                <a:solidFill>
                  <a:srgbClr val="000000"/>
                </a:solidFill>
              </a:rPr>
              <a:t>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48571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403152"/>
                </a:solidFill>
                <a:latin typeface="Verdana"/>
                <a:ea typeface="Geneva" charset="0"/>
                <a:cs typeface="Verdana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03152"/>
                </a:solidFill>
                <a:latin typeface="Verdana" charset="0"/>
                <a:ea typeface="Geneva" charset="0"/>
              </a:defRPr>
            </a:lvl9pPr>
          </a:lstStyle>
          <a:p>
            <a:r>
              <a:rPr lang="en-US" b="1">
                <a:solidFill>
                  <a:srgbClr val="FFFFFF"/>
                </a:solidFill>
              </a:rPr>
              <a:t>STRIKING IS ALWAYS THE LAST RESORT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71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STRIKING IS ALWAYS THE LAST RESORT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70" y="3609776"/>
            <a:ext cx="6479145" cy="2857369"/>
          </a:xfrm>
        </p:spPr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The employers can </a:t>
            </a:r>
            <a:r>
              <a:rPr lang="sk-SK" b="1" dirty="0">
                <a:solidFill>
                  <a:srgbClr val="000000"/>
                </a:solidFill>
              </a:rPr>
              <a:t>end</a:t>
            </a:r>
            <a:r>
              <a:rPr lang="sk-SK" dirty="0">
                <a:solidFill>
                  <a:srgbClr val="000000"/>
                </a:solidFill>
              </a:rPr>
              <a:t> the strikes, and </a:t>
            </a:r>
            <a:r>
              <a:rPr lang="sk-SK" b="1" dirty="0">
                <a:solidFill>
                  <a:srgbClr val="000000"/>
                </a:solidFill>
              </a:rPr>
              <a:t>avoid widespread disruption </a:t>
            </a:r>
            <a:r>
              <a:rPr lang="sk-SK" dirty="0">
                <a:solidFill>
                  <a:srgbClr val="000000"/>
                </a:solidFill>
              </a:rPr>
              <a:t>for you, other staff, your families, and the </a:t>
            </a:r>
            <a:br>
              <a:rPr lang="sk-SK" dirty="0">
                <a:solidFill>
                  <a:srgbClr val="000000"/>
                </a:solidFill>
              </a:rPr>
            </a:br>
            <a:r>
              <a:rPr lang="sk-SK" dirty="0">
                <a:solidFill>
                  <a:srgbClr val="000000"/>
                </a:solidFill>
              </a:rPr>
              <a:t>community.</a:t>
            </a:r>
          </a:p>
        </p:txBody>
      </p:sp>
    </p:spTree>
    <p:extLst>
      <p:ext uri="{BB962C8B-B14F-4D97-AF65-F5344CB8AC3E}">
        <p14:creationId xmlns:p14="http://schemas.microsoft.com/office/powerpoint/2010/main" val="244623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71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BOTH STRIKES </a:t>
            </a:r>
            <a:r>
              <a:rPr lang="en-US" b="1" u="sng" dirty="0">
                <a:solidFill>
                  <a:srgbClr val="FFFFFF"/>
                </a:solidFill>
              </a:rPr>
              <a:t>CAN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BE RESOLVED</a:t>
            </a:r>
          </a:p>
        </p:txBody>
      </p:sp>
    </p:spTree>
    <p:extLst>
      <p:ext uri="{BB962C8B-B14F-4D97-AF65-F5344CB8AC3E}">
        <p14:creationId xmlns:p14="http://schemas.microsoft.com/office/powerpoint/2010/main" val="270662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71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BOTH STRIKES </a:t>
            </a:r>
            <a:r>
              <a:rPr lang="en-US" b="1" u="sng" dirty="0">
                <a:solidFill>
                  <a:srgbClr val="FFFFFF"/>
                </a:solidFill>
              </a:rPr>
              <a:t>CAN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BE RESOLVED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2" y="3609776"/>
            <a:ext cx="6490903" cy="285736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The National Union of Students, MPs and others are calling on the employers to reconsider their </a:t>
            </a:r>
            <a:r>
              <a:rPr lang="en-US" b="1" dirty="0">
                <a:solidFill>
                  <a:srgbClr val="000000"/>
                </a:solidFill>
              </a:rPr>
              <a:t>hardline stance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1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71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BOTH STRIKES </a:t>
            </a:r>
            <a:r>
              <a:rPr lang="en-US" b="1" u="sng" dirty="0">
                <a:solidFill>
                  <a:srgbClr val="FFFFFF"/>
                </a:solidFill>
              </a:rPr>
              <a:t>CAN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BE RESOLVED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2" y="3609776"/>
            <a:ext cx="6490903" cy="285736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The employers will not commit to meaningful negotiations! </a:t>
            </a:r>
          </a:p>
        </p:txBody>
      </p:sp>
    </p:spTree>
    <p:extLst>
      <p:ext uri="{BB962C8B-B14F-4D97-AF65-F5344CB8AC3E}">
        <p14:creationId xmlns:p14="http://schemas.microsoft.com/office/powerpoint/2010/main" val="184690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1979548"/>
            <a:ext cx="6490903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PLEASE SUPPORT US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3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xmlns:p14="http://schemas.microsoft.com/office/powerpoint/2010/main" spd="med" advTm="100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1979548"/>
            <a:ext cx="6490903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PLEASE SUPPORT US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3" y="3609782"/>
            <a:ext cx="6726080" cy="256341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Poor working conditions </a:t>
            </a:r>
            <a:r>
              <a:rPr lang="en-US" sz="3200" b="1" dirty="0">
                <a:solidFill>
                  <a:srgbClr val="000000"/>
                </a:solidFill>
              </a:rPr>
              <a:t>for us </a:t>
            </a:r>
            <a:r>
              <a:rPr lang="en-US" sz="3200" dirty="0">
                <a:solidFill>
                  <a:srgbClr val="000000"/>
                </a:solidFill>
              </a:rPr>
              <a:t>mean poor learning conditions </a:t>
            </a:r>
            <a:r>
              <a:rPr lang="en-US" sz="3200" b="1" dirty="0">
                <a:solidFill>
                  <a:srgbClr val="000000"/>
                </a:solidFill>
              </a:rPr>
              <a:t>for you</a:t>
            </a:r>
            <a:r>
              <a:rPr lang="en-US" sz="32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05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1979548"/>
            <a:ext cx="6490903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PLEASE SUPPORT US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513" y="3609782"/>
            <a:ext cx="6726080" cy="256341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UCU members are </a:t>
            </a:r>
            <a:r>
              <a:rPr lang="en-US" sz="3200" b="1" dirty="0">
                <a:solidFill>
                  <a:srgbClr val="000000"/>
                </a:solidFill>
              </a:rPr>
              <a:t>determined</a:t>
            </a:r>
            <a:r>
              <a:rPr lang="en-US" sz="3200" dirty="0">
                <a:solidFill>
                  <a:srgbClr val="000000"/>
                </a:solidFill>
              </a:rPr>
              <a:t> to continue our action until  long-term and lasting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solutions can be found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in </a:t>
            </a:r>
            <a:r>
              <a:rPr lang="en-US" sz="3200" b="1" dirty="0">
                <a:solidFill>
                  <a:srgbClr val="000000"/>
                </a:solidFill>
              </a:rPr>
              <a:t>both</a:t>
            </a:r>
            <a:r>
              <a:rPr lang="en-US" sz="3200" dirty="0">
                <a:solidFill>
                  <a:srgbClr val="000000"/>
                </a:solidFill>
              </a:rPr>
              <a:t> disputes.</a:t>
            </a:r>
          </a:p>
        </p:txBody>
      </p:sp>
    </p:spTree>
    <p:extLst>
      <p:ext uri="{BB962C8B-B14F-4D97-AF65-F5344CB8AC3E}">
        <p14:creationId xmlns:p14="http://schemas.microsoft.com/office/powerpoint/2010/main" val="334046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We’re taking strike action </a:t>
            </a:r>
            <a:r>
              <a:rPr lang="cy-GB" b="1" dirty="0">
                <a:solidFill>
                  <a:srgbClr val="FFFFFF"/>
                </a:solidFill>
              </a:rPr>
              <a:t>on TWO separate issues.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8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xmlns:p14="http://schemas.microsoft.com/office/powerpoint/2010/main" spd="med" advTm="300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43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ask you to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stand with us and defend higher education.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746" y="3645052"/>
            <a:ext cx="7384577" cy="302198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Find out more on the UCU website: </a:t>
            </a:r>
            <a:r>
              <a:rPr lang="en-US" sz="2000" dirty="0" err="1">
                <a:solidFill>
                  <a:srgbClr val="B0005D"/>
                </a:solidFill>
              </a:rPr>
              <a:t>www.ucu.org.uk</a:t>
            </a:r>
            <a:endParaRPr lang="en-US" sz="2000" dirty="0">
              <a:solidFill>
                <a:srgbClr val="B0005D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Visit the picket lines to express your support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Show your support online with </a:t>
            </a:r>
            <a:r>
              <a:rPr lang="en-US" sz="2000" dirty="0">
                <a:solidFill>
                  <a:srgbClr val="B0005D"/>
                </a:solidFill>
              </a:rPr>
              <a:t>#</a:t>
            </a:r>
            <a:r>
              <a:rPr lang="en-US" sz="2000" dirty="0" err="1">
                <a:solidFill>
                  <a:srgbClr val="B0005D"/>
                </a:solidFill>
              </a:rPr>
              <a:t>UCUstrike</a:t>
            </a:r>
            <a:endParaRPr lang="en-US" sz="2000" dirty="0">
              <a:solidFill>
                <a:srgbClr val="B0005D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Ask the vice-chancellor for fresh negotiations - you can do this online at: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u="sng" dirty="0" err="1">
                <a:solidFill>
                  <a:srgbClr val="B0005D"/>
                </a:solidFill>
              </a:rPr>
              <a:t>www.ucu.org.uk</a:t>
            </a:r>
            <a:r>
              <a:rPr lang="en-US" sz="2000" u="sng" dirty="0">
                <a:solidFill>
                  <a:srgbClr val="B0005D"/>
                </a:solidFill>
              </a:rPr>
              <a:t>/</a:t>
            </a:r>
            <a:r>
              <a:rPr lang="en-US" sz="2000" u="sng" dirty="0" err="1">
                <a:solidFill>
                  <a:srgbClr val="B0005D"/>
                </a:solidFill>
              </a:rPr>
              <a:t>studentvoice</a:t>
            </a:r>
            <a:endParaRPr lang="en-US" sz="2000" dirty="0">
              <a:solidFill>
                <a:srgbClr val="B000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3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1E1C1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43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ask you to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stand with us and defend higher education.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746" y="3645052"/>
            <a:ext cx="7549202" cy="302198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Find out more on the UCU website: </a:t>
            </a:r>
            <a:r>
              <a:rPr lang="en-US" sz="2000" dirty="0" err="1">
                <a:solidFill>
                  <a:srgbClr val="B0005D"/>
                </a:solidFill>
              </a:rPr>
              <a:t>www.ucu.org.uk</a:t>
            </a:r>
            <a:endParaRPr lang="en-US" sz="2000" dirty="0">
              <a:solidFill>
                <a:srgbClr val="B0005D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Visit the picket lines to express your support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Show your support online with </a:t>
            </a:r>
            <a:r>
              <a:rPr lang="en-US" sz="2000" dirty="0">
                <a:solidFill>
                  <a:srgbClr val="B0005D"/>
                </a:solidFill>
              </a:rPr>
              <a:t>#</a:t>
            </a:r>
            <a:r>
              <a:rPr lang="en-US" sz="2000" dirty="0" err="1">
                <a:solidFill>
                  <a:srgbClr val="B0005D"/>
                </a:solidFill>
              </a:rPr>
              <a:t>UCUstrike</a:t>
            </a:r>
            <a:endParaRPr lang="en-US" sz="2000" dirty="0">
              <a:solidFill>
                <a:srgbClr val="B0005D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Ask the vice-chancellor for fresh negotiations - you can do this online at: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u="sng" dirty="0" err="1">
                <a:solidFill>
                  <a:srgbClr val="B0005D"/>
                </a:solidFill>
              </a:rPr>
              <a:t>www.ucu.org.uk</a:t>
            </a:r>
            <a:r>
              <a:rPr lang="en-US" sz="2000" u="sng" dirty="0">
                <a:solidFill>
                  <a:srgbClr val="B0005D"/>
                </a:solidFill>
              </a:rPr>
              <a:t>/</a:t>
            </a:r>
            <a:r>
              <a:rPr lang="en-US" sz="2000" u="sng" dirty="0" err="1">
                <a:solidFill>
                  <a:srgbClr val="B0005D"/>
                </a:solidFill>
              </a:rPr>
              <a:t>studentvoice</a:t>
            </a:r>
            <a:endParaRPr lang="en-US" sz="2000" dirty="0">
              <a:solidFill>
                <a:srgbClr val="B0005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1410" y="5943923"/>
            <a:ext cx="54601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Verdana"/>
                <a:cs typeface="Verdan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46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</a:rPr>
              <a:t>We’re taking action over changes to our pension.</a:t>
            </a:r>
          </a:p>
        </p:txBody>
      </p:sp>
    </p:spTree>
    <p:extLst>
      <p:ext uri="{BB962C8B-B14F-4D97-AF65-F5344CB8AC3E}">
        <p14:creationId xmlns:p14="http://schemas.microsoft.com/office/powerpoint/2010/main" val="101764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00">
        <p:fade/>
      </p:transition>
    </mc:Choice>
    <mc:Fallback xmlns="">
      <p:transition xmlns:p14="http://schemas.microsoft.com/office/powerpoint/2010/main" spd="med" advTm="25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</p:spTree>
    <p:extLst>
      <p:ext uri="{BB962C8B-B14F-4D97-AF65-F5344CB8AC3E}">
        <p14:creationId xmlns:p14="http://schemas.microsoft.com/office/powerpoint/2010/main" val="427845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">
        <p:fade/>
      </p:transition>
    </mc:Choice>
    <mc:Fallback xmlns="">
      <p:transition xmlns:p14="http://schemas.microsoft.com/office/powerpoint/2010/main" spd="med" advTm="15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52270" y="3613047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Last year, UCU strike action saw employers </a:t>
            </a:r>
            <a:r>
              <a:rPr lang="en-US" b="1" dirty="0">
                <a:solidFill>
                  <a:srgbClr val="000000"/>
                </a:solidFill>
              </a:rPr>
              <a:t>shelve their plans </a:t>
            </a:r>
            <a:r>
              <a:rPr lang="en-US" dirty="0">
                <a:solidFill>
                  <a:srgbClr val="000000"/>
                </a:solidFill>
              </a:rPr>
              <a:t>to radically redesign the Universities Superannuation Scheme (USS).</a:t>
            </a:r>
          </a:p>
        </p:txBody>
      </p:sp>
    </p:spTree>
    <p:extLst>
      <p:ext uri="{BB962C8B-B14F-4D97-AF65-F5344CB8AC3E}">
        <p14:creationId xmlns:p14="http://schemas.microsoft.com/office/powerpoint/2010/main" val="142771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52270" y="3613047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Both sides </a:t>
            </a:r>
            <a:r>
              <a:rPr lang="en-US" dirty="0">
                <a:solidFill>
                  <a:srgbClr val="000000"/>
                </a:solidFill>
              </a:rPr>
              <a:t>agreed to take advice from an independent panel of pension experts.</a:t>
            </a:r>
          </a:p>
        </p:txBody>
      </p:sp>
    </p:spTree>
    <p:extLst>
      <p:ext uri="{BB962C8B-B14F-4D97-AF65-F5344CB8AC3E}">
        <p14:creationId xmlns:p14="http://schemas.microsoft.com/office/powerpoint/2010/main" val="28021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52270" y="3613047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The employers’ method of calculating pensions says </a:t>
            </a:r>
            <a:r>
              <a:rPr lang="en-US" b="1" dirty="0">
                <a:solidFill>
                  <a:srgbClr val="000000"/>
                </a:solidFill>
              </a:rPr>
              <a:t>staff need to pay </a:t>
            </a:r>
            <a:r>
              <a:rPr lang="en-US" dirty="0">
                <a:solidFill>
                  <a:srgbClr val="000000"/>
                </a:solidFill>
              </a:rPr>
              <a:t>more each month. </a:t>
            </a:r>
          </a:p>
        </p:txBody>
      </p:sp>
    </p:spTree>
    <p:extLst>
      <p:ext uri="{BB962C8B-B14F-4D97-AF65-F5344CB8AC3E}">
        <p14:creationId xmlns:p14="http://schemas.microsoft.com/office/powerpoint/2010/main" val="260793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3873" y="858352"/>
            <a:ext cx="10089120" cy="2386925"/>
          </a:xfrm>
          <a:prstGeom prst="rect">
            <a:avLst/>
          </a:prstGeom>
          <a:solidFill>
            <a:srgbClr val="2A0F4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512" y="999459"/>
            <a:ext cx="6490903" cy="204194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Because our employers are ignoring the experts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52270" y="3613047"/>
            <a:ext cx="6479145" cy="205455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The joint expert panel </a:t>
            </a:r>
            <a:r>
              <a:rPr lang="en-US" b="1" dirty="0">
                <a:solidFill>
                  <a:srgbClr val="000000"/>
                </a:solidFill>
              </a:rPr>
              <a:t>reached a different conclusion</a:t>
            </a:r>
            <a:r>
              <a:rPr lang="en-US" dirty="0">
                <a:solidFill>
                  <a:srgbClr val="000000"/>
                </a:solidFill>
              </a:rPr>
              <a:t>, based on a different method of calculating costs.</a:t>
            </a:r>
          </a:p>
        </p:txBody>
      </p:sp>
    </p:spTree>
    <p:extLst>
      <p:ext uri="{BB962C8B-B14F-4D97-AF65-F5344CB8AC3E}">
        <p14:creationId xmlns:p14="http://schemas.microsoft.com/office/powerpoint/2010/main" val="285340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500">
        <p:fade/>
      </p:transition>
    </mc:Choice>
    <mc:Fallback xmlns="">
      <p:transition xmlns:p14="http://schemas.microsoft.com/office/powerpoint/2010/main" spd="med" advTm="4500">
        <p:fade/>
      </p:transition>
    </mc:Fallback>
  </mc:AlternateContent>
</p:sld>
</file>

<file path=ppt/theme/theme1.xml><?xml version="1.0" encoding="utf-8"?>
<a:theme xmlns:a="http://schemas.openxmlformats.org/drawingml/2006/main" name="ucu_pptemplate">
  <a:themeElements>
    <a:clrScheme name="Custom 1">
      <a:dk1>
        <a:srgbClr val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ucu_pptemplate.pot</Template>
  <TotalTime>148</TotalTime>
  <Words>593</Words>
  <Application>Microsoft Macintosh PowerPoint</Application>
  <PresentationFormat>On-screen Show (4:3)</PresentationFormat>
  <Paragraphs>58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Verdana</vt:lpstr>
      <vt:lpstr>Wingdings</vt:lpstr>
      <vt:lpstr>ucu_pptemplate</vt:lpstr>
      <vt:lpstr>UCU MEMBERS  ARE STRIKING.  </vt:lpstr>
      <vt:lpstr>PowerPoint Presentation</vt:lpstr>
      <vt:lpstr>We’re taking strike action on TWO separate issues.</vt:lpstr>
      <vt:lpstr>We’re taking action over changes to our pension.</vt:lpstr>
      <vt:lpstr>Because our employers are ignoring the experts</vt:lpstr>
      <vt:lpstr>Because our employers are ignoring the experts</vt:lpstr>
      <vt:lpstr>Because our employers are ignoring the experts</vt:lpstr>
      <vt:lpstr>Because our employers are ignoring the experts</vt:lpstr>
      <vt:lpstr>Because our employers are ignoring the experts</vt:lpstr>
      <vt:lpstr>Because our employers are ignoring the experts</vt:lpstr>
      <vt:lpstr>But that’s not all!</vt:lpstr>
      <vt:lpstr>We are ALSO taking action because of…</vt:lpstr>
      <vt:lpstr>…falling pay </vt:lpstr>
      <vt:lpstr>…falling pay </vt:lpstr>
      <vt:lpstr>…the gender &amp; ethnicity pay gap </vt:lpstr>
      <vt:lpstr>…the gender &amp; ethnicity pay gap </vt:lpstr>
      <vt:lpstr>…precarious employment practices </vt:lpstr>
      <vt:lpstr>…precarious employment practices </vt:lpstr>
      <vt:lpstr>…and, unsafe workloads. </vt:lpstr>
      <vt:lpstr>…and, unsafe workloads. </vt:lpstr>
      <vt:lpstr>PowerPoint Presentation</vt:lpstr>
      <vt:lpstr>PowerPoint Presentation</vt:lpstr>
      <vt:lpstr>STRIKING IS ALWAYS THE LAST RESORT</vt:lpstr>
      <vt:lpstr>BOTH STRIKES CAN BE RESOLVED</vt:lpstr>
      <vt:lpstr>BOTH STRIKES CAN BE RESOLVED</vt:lpstr>
      <vt:lpstr>BOTH STRIKES CAN BE RESOLVED</vt:lpstr>
      <vt:lpstr>PLEASE SUPPORT US  </vt:lpstr>
      <vt:lpstr>PLEASE SUPPORT US  </vt:lpstr>
      <vt:lpstr>PLEASE SUPPORT US  </vt:lpstr>
      <vt:lpstr>We ask you to stand with us and defend higher education.</vt:lpstr>
      <vt:lpstr>We ask you to stand with us and defend higher education.</vt:lpstr>
    </vt:vector>
  </TitlesOfParts>
  <Company>UCU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Deborah Phillips</dc:creator>
  <cp:lastModifiedBy>Deborah Phillips</cp:lastModifiedBy>
  <cp:revision>18</cp:revision>
  <dcterms:created xsi:type="dcterms:W3CDTF">2011-07-07T10:09:15Z</dcterms:created>
  <dcterms:modified xsi:type="dcterms:W3CDTF">2019-11-14T15:39:06Z</dcterms:modified>
</cp:coreProperties>
</file>