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32"/>
  </p:notesMasterIdLst>
  <p:handoutMasterIdLst>
    <p:handoutMasterId r:id="rId33"/>
  </p:handoutMasterIdLst>
  <p:sldIdLst>
    <p:sldId id="299" r:id="rId4"/>
    <p:sldId id="300" r:id="rId5"/>
    <p:sldId id="271" r:id="rId6"/>
    <p:sldId id="259" r:id="rId7"/>
    <p:sldId id="282" r:id="rId8"/>
    <p:sldId id="268" r:id="rId9"/>
    <p:sldId id="283" r:id="rId10"/>
    <p:sldId id="296" r:id="rId11"/>
    <p:sldId id="284" r:id="rId12"/>
    <p:sldId id="285" r:id="rId13"/>
    <p:sldId id="297" r:id="rId14"/>
    <p:sldId id="286" r:id="rId15"/>
    <p:sldId id="287" r:id="rId16"/>
    <p:sldId id="288" r:id="rId17"/>
    <p:sldId id="298" r:id="rId18"/>
    <p:sldId id="289" r:id="rId19"/>
    <p:sldId id="294" r:id="rId20"/>
    <p:sldId id="290" r:id="rId21"/>
    <p:sldId id="292" r:id="rId22"/>
    <p:sldId id="293" r:id="rId23"/>
    <p:sldId id="295" r:id="rId24"/>
    <p:sldId id="263" r:id="rId25"/>
    <p:sldId id="301" r:id="rId26"/>
    <p:sldId id="302" r:id="rId27"/>
    <p:sldId id="303" r:id="rId28"/>
    <p:sldId id="304" r:id="rId29"/>
    <p:sldId id="305" r:id="rId30"/>
    <p:sldId id="306" r:id="rId31"/>
  </p:sldIdLst>
  <p:sldSz cx="9144000" cy="6858000" type="screen4x3"/>
  <p:notesSz cx="6645275" cy="97758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818" autoAdjust="0"/>
  </p:normalViewPr>
  <p:slideViewPr>
    <p:cSldViewPr>
      <p:cViewPr varScale="1">
        <p:scale>
          <a:sx n="56" d="100"/>
          <a:sy n="56" d="100"/>
        </p:scale>
        <p:origin x="180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128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EE661972-9284-40DF-8FF8-3C9C73B80F5D}"/>
    <pc:docChg chg="addSld delSld modSld sldOrd">
      <pc:chgData name="" userId="" providerId="" clId="Web-{EE661972-9284-40DF-8FF8-3C9C73B80F5D}" dt="2019-02-13T21:08:38.925" v="442" actId="20577"/>
      <pc:docMkLst>
        <pc:docMk/>
      </pc:docMkLst>
      <pc:sldChg chg="del">
        <pc:chgData name="" userId="" providerId="" clId="Web-{EE661972-9284-40DF-8FF8-3C9C73B80F5D}" dt="2019-02-13T21:00:06.260" v="278"/>
        <pc:sldMkLst>
          <pc:docMk/>
          <pc:sldMk cId="0" sldId="258"/>
        </pc:sldMkLst>
      </pc:sldChg>
      <pc:sldChg chg="modSp">
        <pc:chgData name="" userId="" providerId="" clId="Web-{EE661972-9284-40DF-8FF8-3C9C73B80F5D}" dt="2019-02-13T20:49:26.425" v="231" actId="20577"/>
        <pc:sldMkLst>
          <pc:docMk/>
          <pc:sldMk cId="0" sldId="259"/>
        </pc:sldMkLst>
        <pc:spChg chg="mod">
          <ac:chgData name="" userId="" providerId="" clId="Web-{EE661972-9284-40DF-8FF8-3C9C73B80F5D}" dt="2019-02-13T20:49:26.425" v="231" actId="20577"/>
          <ac:spMkLst>
            <pc:docMk/>
            <pc:sldMk cId="0" sldId="259"/>
            <ac:spMk id="11" creationId="{00000000-0000-0000-0000-000000000000}"/>
          </ac:spMkLst>
        </pc:spChg>
      </pc:sldChg>
      <pc:sldChg chg="modSp">
        <pc:chgData name="" userId="" providerId="" clId="Web-{EE661972-9284-40DF-8FF8-3C9C73B80F5D}" dt="2019-02-13T20:50:30.908" v="241" actId="20577"/>
        <pc:sldMkLst>
          <pc:docMk/>
          <pc:sldMk cId="0" sldId="260"/>
        </pc:sldMkLst>
        <pc:spChg chg="mod">
          <ac:chgData name="" userId="" providerId="" clId="Web-{EE661972-9284-40DF-8FF8-3C9C73B80F5D}" dt="2019-02-13T20:50:30.908" v="241" actId="20577"/>
          <ac:spMkLst>
            <pc:docMk/>
            <pc:sldMk cId="0" sldId="260"/>
            <ac:spMk id="14" creationId="{00000000-0000-0000-0000-000000000000}"/>
          </ac:spMkLst>
        </pc:spChg>
        <pc:spChg chg="mod">
          <ac:chgData name="" userId="" providerId="" clId="Web-{EE661972-9284-40DF-8FF8-3C9C73B80F5D}" dt="2019-02-13T20:49:58.987" v="239" actId="20577"/>
          <ac:spMkLst>
            <pc:docMk/>
            <pc:sldMk cId="0" sldId="260"/>
            <ac:spMk id="15" creationId="{00000000-0000-0000-0000-000000000000}"/>
          </ac:spMkLst>
        </pc:spChg>
        <pc:graphicFrameChg chg="mod">
          <ac:chgData name="" userId="" providerId="" clId="Web-{EE661972-9284-40DF-8FF8-3C9C73B80F5D}" dt="2019-02-13T20:50:07.940" v="240" actId="1076"/>
          <ac:graphicFrameMkLst>
            <pc:docMk/>
            <pc:sldMk cId="0" sldId="260"/>
            <ac:graphicFrameMk id="5" creationId="{00000000-0000-0000-0000-000000000000}"/>
          </ac:graphicFrameMkLst>
        </pc:graphicFrameChg>
      </pc:sldChg>
      <pc:sldChg chg="modSp">
        <pc:chgData name="" userId="" providerId="" clId="Web-{EE661972-9284-40DF-8FF8-3C9C73B80F5D}" dt="2019-02-13T20:49:47.534" v="238" actId="20577"/>
        <pc:sldMkLst>
          <pc:docMk/>
          <pc:sldMk cId="3084376345" sldId="268"/>
        </pc:sldMkLst>
        <pc:spChg chg="mod">
          <ac:chgData name="" userId="" providerId="" clId="Web-{EE661972-9284-40DF-8FF8-3C9C73B80F5D}" dt="2019-02-13T20:49:32.628" v="235" actId="20577"/>
          <ac:spMkLst>
            <pc:docMk/>
            <pc:sldMk cId="3084376345" sldId="268"/>
            <ac:spMk id="11" creationId="{00000000-0000-0000-0000-000000000000}"/>
          </ac:spMkLst>
        </pc:spChg>
        <pc:spChg chg="mod">
          <ac:chgData name="" userId="" providerId="" clId="Web-{EE661972-9284-40DF-8FF8-3C9C73B80F5D}" dt="2019-02-13T20:49:47.534" v="238" actId="20577"/>
          <ac:spMkLst>
            <pc:docMk/>
            <pc:sldMk cId="3084376345" sldId="268"/>
            <ac:spMk id="12" creationId="{00000000-0000-0000-0000-000000000000}"/>
          </ac:spMkLst>
        </pc:spChg>
      </pc:sldChg>
      <pc:sldChg chg="modSp">
        <pc:chgData name="" userId="" providerId="" clId="Web-{EE661972-9284-40DF-8FF8-3C9C73B80F5D}" dt="2019-02-13T20:50:34.064" v="242" actId="20577"/>
        <pc:sldMkLst>
          <pc:docMk/>
          <pc:sldMk cId="1483606383" sldId="269"/>
        </pc:sldMkLst>
        <pc:spChg chg="mod">
          <ac:chgData name="" userId="" providerId="" clId="Web-{EE661972-9284-40DF-8FF8-3C9C73B80F5D}" dt="2019-02-13T20:50:34.064" v="242" actId="20577"/>
          <ac:spMkLst>
            <pc:docMk/>
            <pc:sldMk cId="1483606383" sldId="269"/>
            <ac:spMk id="14" creationId="{00000000-0000-0000-0000-000000000000}"/>
          </ac:spMkLst>
        </pc:spChg>
      </pc:sldChg>
      <pc:sldChg chg="addSp delSp modSp">
        <pc:chgData name="" userId="" providerId="" clId="Web-{EE661972-9284-40DF-8FF8-3C9C73B80F5D}" dt="2019-02-13T20:52:36.531" v="271" actId="20577"/>
        <pc:sldMkLst>
          <pc:docMk/>
          <pc:sldMk cId="1989641679" sldId="270"/>
        </pc:sldMkLst>
        <pc:spChg chg="add mod">
          <ac:chgData name="" userId="" providerId="" clId="Web-{EE661972-9284-40DF-8FF8-3C9C73B80F5D}" dt="2019-02-13T20:52:36.531" v="271" actId="20577"/>
          <ac:spMkLst>
            <pc:docMk/>
            <pc:sldMk cId="1989641679" sldId="270"/>
            <ac:spMk id="2" creationId="{50DA07FF-00F3-4687-884D-9A941E992A24}"/>
          </ac:spMkLst>
        </pc:spChg>
        <pc:spChg chg="mod">
          <ac:chgData name="" userId="" providerId="" clId="Web-{EE661972-9284-40DF-8FF8-3C9C73B80F5D}" dt="2019-02-13T20:33:15.140" v="4" actId="20577"/>
          <ac:spMkLst>
            <pc:docMk/>
            <pc:sldMk cId="1989641679" sldId="270"/>
            <ac:spMk id="14" creationId="{00000000-0000-0000-0000-000000000000}"/>
          </ac:spMkLst>
        </pc:spChg>
        <pc:picChg chg="add del mod">
          <ac:chgData name="" userId="" providerId="" clId="Web-{EE661972-9284-40DF-8FF8-3C9C73B80F5D}" dt="2019-02-13T20:41:20.337" v="134"/>
          <ac:picMkLst>
            <pc:docMk/>
            <pc:sldMk cId="1989641679" sldId="270"/>
            <ac:picMk id="3" creationId="{EF2F8494-714B-4244-8B7A-5C5DF2EDD0A8}"/>
          </ac:picMkLst>
        </pc:picChg>
        <pc:picChg chg="add mod">
          <ac:chgData name="" userId="" providerId="" clId="Web-{EE661972-9284-40DF-8FF8-3C9C73B80F5D}" dt="2019-02-13T20:51:12.361" v="245" actId="1076"/>
          <ac:picMkLst>
            <pc:docMk/>
            <pc:sldMk cId="1989641679" sldId="270"/>
            <ac:picMk id="5" creationId="{F4BCC2DC-DBF0-444E-99E2-1E1D2EAA44E9}"/>
          </ac:picMkLst>
        </pc:picChg>
      </pc:sldChg>
      <pc:sldChg chg="modSp">
        <pc:chgData name="" userId="" providerId="" clId="Web-{EE661972-9284-40DF-8FF8-3C9C73B80F5D}" dt="2019-02-13T21:08:38.925" v="442" actId="20577"/>
        <pc:sldMkLst>
          <pc:docMk/>
          <pc:sldMk cId="148996589" sldId="272"/>
        </pc:sldMkLst>
        <pc:spChg chg="mod">
          <ac:chgData name="" userId="" providerId="" clId="Web-{EE661972-9284-40DF-8FF8-3C9C73B80F5D}" dt="2019-02-13T21:08:38.925" v="442" actId="20577"/>
          <ac:spMkLst>
            <pc:docMk/>
            <pc:sldMk cId="148996589" sldId="272"/>
            <ac:spMk id="16387" creationId="{00000000-0000-0000-0000-000000000000}"/>
          </ac:spMkLst>
        </pc:spChg>
      </pc:sldChg>
      <pc:sldChg chg="addSp delSp modSp add replId">
        <pc:chgData name="" userId="" providerId="" clId="Web-{EE661972-9284-40DF-8FF8-3C9C73B80F5D}" dt="2019-02-13T20:37:40.574" v="79" actId="1076"/>
        <pc:sldMkLst>
          <pc:docMk/>
          <pc:sldMk cId="858739635" sldId="273"/>
        </pc:sldMkLst>
        <pc:spChg chg="mod">
          <ac:chgData name="" userId="" providerId="" clId="Web-{EE661972-9284-40DF-8FF8-3C9C73B80F5D}" dt="2019-02-13T20:37:32.856" v="76" actId="20577"/>
          <ac:spMkLst>
            <pc:docMk/>
            <pc:sldMk cId="858739635" sldId="273"/>
            <ac:spMk id="12" creationId="{00000000-0000-0000-0000-000000000000}"/>
          </ac:spMkLst>
        </pc:spChg>
        <pc:graphicFrameChg chg="del mod modGraphic">
          <ac:chgData name="" userId="" providerId="" clId="Web-{EE661972-9284-40DF-8FF8-3C9C73B80F5D}" dt="2019-02-13T20:35:43.263" v="42"/>
          <ac:graphicFrameMkLst>
            <pc:docMk/>
            <pc:sldMk cId="858739635" sldId="273"/>
            <ac:graphicFrameMk id="2" creationId="{00000000-0000-0000-0000-000000000000}"/>
          </ac:graphicFrameMkLst>
        </pc:graphicFrameChg>
        <pc:picChg chg="add mod">
          <ac:chgData name="" userId="" providerId="" clId="Web-{EE661972-9284-40DF-8FF8-3C9C73B80F5D}" dt="2019-02-13T20:37:40.574" v="79" actId="1076"/>
          <ac:picMkLst>
            <pc:docMk/>
            <pc:sldMk cId="858739635" sldId="273"/>
            <ac:picMk id="3" creationId="{61E1D7A0-5F1E-4160-94F1-8573BCCB3EE9}"/>
          </ac:picMkLst>
        </pc:picChg>
      </pc:sldChg>
      <pc:sldChg chg="modSp add replId">
        <pc:chgData name="" userId="" providerId="" clId="Web-{EE661972-9284-40DF-8FF8-3C9C73B80F5D}" dt="2019-02-13T21:04:22.772" v="331" actId="20577"/>
        <pc:sldMkLst>
          <pc:docMk/>
          <pc:sldMk cId="480529170" sldId="274"/>
        </pc:sldMkLst>
        <pc:spChg chg="mod">
          <ac:chgData name="" userId="" providerId="" clId="Web-{EE661972-9284-40DF-8FF8-3C9C73B80F5D}" dt="2019-02-13T20:42:47.352" v="140" actId="20577"/>
          <ac:spMkLst>
            <pc:docMk/>
            <pc:sldMk cId="480529170" sldId="274"/>
            <ac:spMk id="2" creationId="{50DA07FF-00F3-4687-884D-9A941E992A24}"/>
          </ac:spMkLst>
        </pc:spChg>
        <pc:spChg chg="mod">
          <ac:chgData name="" userId="" providerId="" clId="Web-{EE661972-9284-40DF-8FF8-3C9C73B80F5D}" dt="2019-02-13T21:04:22.772" v="331" actId="20577"/>
          <ac:spMkLst>
            <pc:docMk/>
            <pc:sldMk cId="480529170" sldId="274"/>
            <ac:spMk id="14" creationId="{00000000-0000-0000-0000-000000000000}"/>
          </ac:spMkLst>
        </pc:spChg>
        <pc:picChg chg="mod">
          <ac:chgData name="" userId="" providerId="" clId="Web-{EE661972-9284-40DF-8FF8-3C9C73B80F5D}" dt="2019-02-13T20:52:53.219" v="277" actId="1076"/>
          <ac:picMkLst>
            <pc:docMk/>
            <pc:sldMk cId="480529170" sldId="274"/>
            <ac:picMk id="3" creationId="{EF2F8494-714B-4244-8B7A-5C5DF2EDD0A8}"/>
          </ac:picMkLst>
        </pc:picChg>
      </pc:sldChg>
      <pc:sldChg chg="add del replId">
        <pc:chgData name="" userId="" providerId="" clId="Web-{EE661972-9284-40DF-8FF8-3C9C73B80F5D}" dt="2019-02-13T21:05:34.303" v="358"/>
        <pc:sldMkLst>
          <pc:docMk/>
          <pc:sldMk cId="3791668316" sldId="275"/>
        </pc:sldMkLst>
      </pc:sldChg>
      <pc:sldChg chg="addSp delSp modSp add replId">
        <pc:chgData name="" userId="" providerId="" clId="Web-{EE661972-9284-40DF-8FF8-3C9C73B80F5D}" dt="2019-02-13T20:44:36.210" v="152" actId="1076"/>
        <pc:sldMkLst>
          <pc:docMk/>
          <pc:sldMk cId="3696856862" sldId="276"/>
        </pc:sldMkLst>
        <pc:spChg chg="mod">
          <ac:chgData name="" userId="" providerId="" clId="Web-{EE661972-9284-40DF-8FF8-3C9C73B80F5D}" dt="2019-02-13T20:44:07.335" v="148" actId="20577"/>
          <ac:spMkLst>
            <pc:docMk/>
            <pc:sldMk cId="3696856862" sldId="276"/>
            <ac:spMk id="14" creationId="{00000000-0000-0000-0000-000000000000}"/>
          </ac:spMkLst>
        </pc:spChg>
        <pc:picChg chg="del">
          <ac:chgData name="" userId="" providerId="" clId="Web-{EE661972-9284-40DF-8FF8-3C9C73B80F5D}" dt="2019-02-13T20:44:09.038" v="149"/>
          <ac:picMkLst>
            <pc:docMk/>
            <pc:sldMk cId="3696856862" sldId="276"/>
            <ac:picMk id="3" creationId="{EF2F8494-714B-4244-8B7A-5C5DF2EDD0A8}"/>
          </ac:picMkLst>
        </pc:picChg>
        <pc:picChg chg="add mod">
          <ac:chgData name="" userId="" providerId="" clId="Web-{EE661972-9284-40DF-8FF8-3C9C73B80F5D}" dt="2019-02-13T20:44:36.210" v="152" actId="1076"/>
          <ac:picMkLst>
            <pc:docMk/>
            <pc:sldMk cId="3696856862" sldId="276"/>
            <ac:picMk id="4" creationId="{F32EE9B0-CB15-49AC-B63E-D7EB487C3990}"/>
          </ac:picMkLst>
        </pc:picChg>
      </pc:sldChg>
      <pc:sldChg chg="addSp delSp modSp add replId">
        <pc:chgData name="" userId="" providerId="" clId="Web-{EE661972-9284-40DF-8FF8-3C9C73B80F5D}" dt="2019-02-13T21:07:05.677" v="394" actId="20577"/>
        <pc:sldMkLst>
          <pc:docMk/>
          <pc:sldMk cId="923862981" sldId="277"/>
        </pc:sldMkLst>
        <pc:spChg chg="add mod">
          <ac:chgData name="" userId="" providerId="" clId="Web-{EE661972-9284-40DF-8FF8-3C9C73B80F5D}" dt="2019-02-13T21:07:05.677" v="394" actId="20577"/>
          <ac:spMkLst>
            <pc:docMk/>
            <pc:sldMk cId="923862981" sldId="277"/>
            <ac:spMk id="3" creationId="{71D9544C-2379-4AA0-B66C-7EC6B9749F07}"/>
          </ac:spMkLst>
        </pc:spChg>
        <pc:spChg chg="mod">
          <ac:chgData name="" userId="" providerId="" clId="Web-{EE661972-9284-40DF-8FF8-3C9C73B80F5D}" dt="2019-02-13T20:48:57.347" v="228" actId="14100"/>
          <ac:spMkLst>
            <pc:docMk/>
            <pc:sldMk cId="923862981" sldId="277"/>
            <ac:spMk id="14" creationId="{00000000-0000-0000-0000-000000000000}"/>
          </ac:spMkLst>
        </pc:spChg>
        <pc:picChg chg="del">
          <ac:chgData name="" userId="" providerId="" clId="Web-{EE661972-9284-40DF-8FF8-3C9C73B80F5D}" dt="2019-02-13T20:45:05.568" v="154"/>
          <ac:picMkLst>
            <pc:docMk/>
            <pc:sldMk cId="923862981" sldId="277"/>
            <ac:picMk id="4" creationId="{F32EE9B0-CB15-49AC-B63E-D7EB487C3990}"/>
          </ac:picMkLst>
        </pc:picChg>
      </pc:sldChg>
      <pc:sldChg chg="modSp add replId">
        <pc:chgData name="" userId="" providerId="" clId="Web-{EE661972-9284-40DF-8FF8-3C9C73B80F5D}" dt="2019-02-13T21:07:38.942" v="404" actId="20577"/>
        <pc:sldMkLst>
          <pc:docMk/>
          <pc:sldMk cId="3008785800" sldId="278"/>
        </pc:sldMkLst>
        <pc:spChg chg="mod">
          <ac:chgData name="" userId="" providerId="" clId="Web-{EE661972-9284-40DF-8FF8-3C9C73B80F5D}" dt="2019-02-13T21:07:38.942" v="404" actId="20577"/>
          <ac:spMkLst>
            <pc:docMk/>
            <pc:sldMk cId="3008785800" sldId="278"/>
            <ac:spMk id="3" creationId="{71D9544C-2379-4AA0-B66C-7EC6B9749F07}"/>
          </ac:spMkLst>
        </pc:spChg>
        <pc:spChg chg="mod">
          <ac:chgData name="" userId="" providerId="" clId="Web-{EE661972-9284-40DF-8FF8-3C9C73B80F5D}" dt="2019-02-13T20:48:10.066" v="208" actId="20577"/>
          <ac:spMkLst>
            <pc:docMk/>
            <pc:sldMk cId="3008785800" sldId="278"/>
            <ac:spMk id="14" creationId="{00000000-0000-0000-0000-000000000000}"/>
          </ac:spMkLst>
        </pc:spChg>
      </pc:sldChg>
      <pc:sldChg chg="delSp modSp add replId">
        <pc:chgData name="" userId="" providerId="" clId="Web-{EE661972-9284-40DF-8FF8-3C9C73B80F5D}" dt="2019-02-13T21:03:14.211" v="315" actId="20577"/>
        <pc:sldMkLst>
          <pc:docMk/>
          <pc:sldMk cId="3420537001" sldId="279"/>
        </pc:sldMkLst>
        <pc:spChg chg="mod">
          <ac:chgData name="" userId="" providerId="" clId="Web-{EE661972-9284-40DF-8FF8-3C9C73B80F5D}" dt="2019-02-13T21:03:14.211" v="315" actId="20577"/>
          <ac:spMkLst>
            <pc:docMk/>
            <pc:sldMk cId="3420537001" sldId="279"/>
            <ac:spMk id="2" creationId="{50DA07FF-00F3-4687-884D-9A941E992A24}"/>
          </ac:spMkLst>
        </pc:spChg>
        <pc:picChg chg="del">
          <ac:chgData name="" userId="" providerId="" clId="Web-{EE661972-9284-40DF-8FF8-3C9C73B80F5D}" dt="2019-02-13T21:00:37.322" v="280"/>
          <ac:picMkLst>
            <pc:docMk/>
            <pc:sldMk cId="3420537001" sldId="279"/>
            <ac:picMk id="5" creationId="{F4BCC2DC-DBF0-444E-99E2-1E1D2EAA44E9}"/>
          </ac:picMkLst>
        </pc:picChg>
      </pc:sldChg>
      <pc:sldChg chg="modSp add ord replId">
        <pc:chgData name="" userId="" providerId="" clId="Web-{EE661972-9284-40DF-8FF8-3C9C73B80F5D}" dt="2019-02-13T21:05:25.334" v="357" actId="20577"/>
        <pc:sldMkLst>
          <pc:docMk/>
          <pc:sldMk cId="289247410" sldId="280"/>
        </pc:sldMkLst>
        <pc:spChg chg="mod">
          <ac:chgData name="" userId="" providerId="" clId="Web-{EE661972-9284-40DF-8FF8-3C9C73B80F5D}" dt="2019-02-13T21:05:25.334" v="357" actId="20577"/>
          <ac:spMkLst>
            <pc:docMk/>
            <pc:sldMk cId="289247410" sldId="280"/>
            <ac:spMk id="2" creationId="{50DA07FF-00F3-4687-884D-9A941E992A24}"/>
          </ac:spMkLst>
        </pc:spChg>
        <pc:spChg chg="mod">
          <ac:chgData name="" userId="" providerId="" clId="Web-{EE661972-9284-40DF-8FF8-3C9C73B80F5D}" dt="2019-02-13T21:04:29.413" v="336" actId="20577"/>
          <ac:spMkLst>
            <pc:docMk/>
            <pc:sldMk cId="289247410" sldId="280"/>
            <ac:spMk id="14" creationId="{00000000-0000-0000-0000-000000000000}"/>
          </ac:spMkLst>
        </pc:spChg>
      </pc:sldChg>
      <pc:sldChg chg="modSp add ord replId">
        <pc:chgData name="" userId="" providerId="" clId="Web-{EE661972-9284-40DF-8FF8-3C9C73B80F5D}" dt="2019-02-13T21:06:52.630" v="383" actId="20577"/>
        <pc:sldMkLst>
          <pc:docMk/>
          <pc:sldMk cId="192385059" sldId="281"/>
        </pc:sldMkLst>
        <pc:spChg chg="mod">
          <ac:chgData name="" userId="" providerId="" clId="Web-{EE661972-9284-40DF-8FF8-3C9C73B80F5D}" dt="2019-02-13T21:06:52.630" v="383" actId="20577"/>
          <ac:spMkLst>
            <pc:docMk/>
            <pc:sldMk cId="192385059" sldId="281"/>
            <ac:spMk id="2" creationId="{50DA07FF-00F3-4687-884D-9A941E992A24}"/>
          </ac:spMkLst>
        </pc:spChg>
        <pc:spChg chg="mod">
          <ac:chgData name="" userId="" providerId="" clId="Web-{EE661972-9284-40DF-8FF8-3C9C73B80F5D}" dt="2019-02-13T21:06:33.474" v="367" actId="20577"/>
          <ac:spMkLst>
            <pc:docMk/>
            <pc:sldMk cId="192385059" sldId="281"/>
            <ac:spMk id="14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cu.org.uk\public\wp51\higher%20education\Rachel\ARPS\ARPS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cu.org.uk\public\wp51\higher%20education\Rachel\ARPS\ARPS%20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Areas of work (&gt;50</a:t>
            </a:r>
            <a:r>
              <a:rPr lang="en-GB" baseline="0"/>
              <a:t> responses)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'Analysis 1'!$D$10:$D$20</c:f>
              <c:strCache>
                <c:ptCount val="11"/>
                <c:pt idx="0">
                  <c:v>IT</c:v>
                </c:pt>
                <c:pt idx="1">
                  <c:v>Information services, libraries &amp; archives</c:v>
                </c:pt>
                <c:pt idx="2">
                  <c:v>Departmental, faculty or school administration</c:v>
                </c:pt>
                <c:pt idx="3">
                  <c:v>Other - please specify</c:v>
                </c:pt>
                <c:pt idx="4">
                  <c:v>Research support</c:v>
                </c:pt>
                <c:pt idx="5">
                  <c:v>Educational, academic and curriculum development</c:v>
                </c:pt>
                <c:pt idx="6">
                  <c:v>Governance including academic registry, compliance and legal</c:v>
                </c:pt>
                <c:pt idx="7">
                  <c:v>E-learning and educational tech</c:v>
                </c:pt>
                <c:pt idx="8">
                  <c:v>Student services (including student union, mental health &amp; counselling services)</c:v>
                </c:pt>
                <c:pt idx="9">
                  <c:v>Careers &amp; employability</c:v>
                </c:pt>
                <c:pt idx="10">
                  <c:v>Student recruitment &amp; admissions</c:v>
                </c:pt>
              </c:strCache>
            </c:strRef>
          </c:cat>
          <c:val>
            <c:numRef>
              <c:f>'Analysis 1'!$E$10:$E$20</c:f>
              <c:numCache>
                <c:formatCode>General</c:formatCode>
                <c:ptCount val="11"/>
                <c:pt idx="0">
                  <c:v>392</c:v>
                </c:pt>
                <c:pt idx="1">
                  <c:v>272</c:v>
                </c:pt>
                <c:pt idx="2">
                  <c:v>239</c:v>
                </c:pt>
                <c:pt idx="3">
                  <c:v>206</c:v>
                </c:pt>
                <c:pt idx="4">
                  <c:v>195</c:v>
                </c:pt>
                <c:pt idx="5">
                  <c:v>142</c:v>
                </c:pt>
                <c:pt idx="6">
                  <c:v>76</c:v>
                </c:pt>
                <c:pt idx="7">
                  <c:v>72</c:v>
                </c:pt>
                <c:pt idx="8">
                  <c:v>59</c:v>
                </c:pt>
                <c:pt idx="9">
                  <c:v>56</c:v>
                </c:pt>
                <c:pt idx="10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6440032"/>
        <c:axId val="256441600"/>
      </c:barChart>
      <c:catAx>
        <c:axId val="256440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441600"/>
        <c:crosses val="autoZero"/>
        <c:auto val="1"/>
        <c:lblAlgn val="ctr"/>
        <c:lblOffset val="100"/>
        <c:noMultiLvlLbl val="0"/>
      </c:catAx>
      <c:valAx>
        <c:axId val="256441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440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Pay distribution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'Analysis 2'!$E$45:$E$80</c:f>
              <c:strCache>
                <c:ptCount val="36"/>
                <c:pt idx="0">
                  <c:v>&lt;Spine point 16- £22,017</c:v>
                </c:pt>
                <c:pt idx="1">
                  <c:v>Spine point 17- £22,659</c:v>
                </c:pt>
                <c:pt idx="2">
                  <c:v>Spine point 18- £23,334</c:v>
                </c:pt>
                <c:pt idx="3">
                  <c:v>Spine point 19- £24,029</c:v>
                </c:pt>
                <c:pt idx="4">
                  <c:v>Spine point 20- £24,771</c:v>
                </c:pt>
                <c:pt idx="5">
                  <c:v>Spine point 21- £25,482</c:v>
                </c:pt>
                <c:pt idx="6">
                  <c:v>Spine point 22- £26,243</c:v>
                </c:pt>
                <c:pt idx="7">
                  <c:v>Spine point 23- £27,025</c:v>
                </c:pt>
                <c:pt idx="8">
                  <c:v>Spine point 24- £27,830</c:v>
                </c:pt>
                <c:pt idx="9">
                  <c:v>Spine point 25- £28,660</c:v>
                </c:pt>
                <c:pt idx="10">
                  <c:v>Spine point 26- £29,515</c:v>
                </c:pt>
                <c:pt idx="11">
                  <c:v>Spine point 27- £30,395</c:v>
                </c:pt>
                <c:pt idx="12">
                  <c:v>Spine point 28- £31,302</c:v>
                </c:pt>
                <c:pt idx="13">
                  <c:v>Spine point 29- £32,236</c:v>
                </c:pt>
                <c:pt idx="14">
                  <c:v>Spine point 30- £33,199</c:v>
                </c:pt>
                <c:pt idx="15">
                  <c:v>Spine point 31- £34,189</c:v>
                </c:pt>
                <c:pt idx="16">
                  <c:v>Spine point 32- £35,211</c:v>
                </c:pt>
                <c:pt idx="17">
                  <c:v>Spine point 33- £36,261</c:v>
                </c:pt>
                <c:pt idx="18">
                  <c:v>Spine point 34- £37,345</c:v>
                </c:pt>
                <c:pt idx="19">
                  <c:v>Spine point 35- £38,460</c:v>
                </c:pt>
                <c:pt idx="20">
                  <c:v>Spine point 36- £39,609</c:v>
                </c:pt>
                <c:pt idx="21">
                  <c:v>Spine point 37- £40,792</c:v>
                </c:pt>
                <c:pt idx="22">
                  <c:v>Spine point 38- £42,036</c:v>
                </c:pt>
                <c:pt idx="23">
                  <c:v>Spine point 39- £43,267</c:v>
                </c:pt>
                <c:pt idx="24">
                  <c:v>Spine point 40- £44,559</c:v>
                </c:pt>
                <c:pt idx="25">
                  <c:v>Spine point 41- £45,892</c:v>
                </c:pt>
                <c:pt idx="26">
                  <c:v>Spine point 42- £47,263</c:v>
                </c:pt>
                <c:pt idx="27">
                  <c:v>Spine point 43- £48,677</c:v>
                </c:pt>
                <c:pt idx="28">
                  <c:v>Spine point 44- £50,132</c:v>
                </c:pt>
                <c:pt idx="29">
                  <c:v>Spine point 45- £51,630</c:v>
                </c:pt>
                <c:pt idx="30">
                  <c:v>Spine point 46- £53,174</c:v>
                </c:pt>
                <c:pt idx="31">
                  <c:v>Spine point 47- £54,765</c:v>
                </c:pt>
                <c:pt idx="32">
                  <c:v>Spine point 48- £56,403</c:v>
                </c:pt>
                <c:pt idx="33">
                  <c:v>Spine point 49- £58,089</c:v>
                </c:pt>
                <c:pt idx="34">
                  <c:v>Spine point 50- £59,828</c:v>
                </c:pt>
                <c:pt idx="35">
                  <c:v>Spine point 51- £61,618</c:v>
                </c:pt>
              </c:strCache>
            </c:strRef>
          </c:cat>
          <c:val>
            <c:numRef>
              <c:f>'Analysis 2'!$F$45:$F$80</c:f>
              <c:numCache>
                <c:formatCode>General</c:formatCode>
                <c:ptCount val="36"/>
                <c:pt idx="0">
                  <c:v>56</c:v>
                </c:pt>
                <c:pt idx="1">
                  <c:v>10</c:v>
                </c:pt>
                <c:pt idx="2">
                  <c:v>6</c:v>
                </c:pt>
                <c:pt idx="3">
                  <c:v>7</c:v>
                </c:pt>
                <c:pt idx="4">
                  <c:v>10</c:v>
                </c:pt>
                <c:pt idx="5">
                  <c:v>11</c:v>
                </c:pt>
                <c:pt idx="6">
                  <c:v>18</c:v>
                </c:pt>
                <c:pt idx="7">
                  <c:v>7</c:v>
                </c:pt>
                <c:pt idx="8">
                  <c:v>10</c:v>
                </c:pt>
                <c:pt idx="9">
                  <c:v>26</c:v>
                </c:pt>
                <c:pt idx="10">
                  <c:v>26</c:v>
                </c:pt>
                <c:pt idx="11">
                  <c:v>63</c:v>
                </c:pt>
                <c:pt idx="12">
                  <c:v>45</c:v>
                </c:pt>
                <c:pt idx="13">
                  <c:v>60</c:v>
                </c:pt>
                <c:pt idx="14">
                  <c:v>53</c:v>
                </c:pt>
                <c:pt idx="15">
                  <c:v>48</c:v>
                </c:pt>
                <c:pt idx="16">
                  <c:v>48</c:v>
                </c:pt>
                <c:pt idx="17">
                  <c:v>67</c:v>
                </c:pt>
                <c:pt idx="18">
                  <c:v>65</c:v>
                </c:pt>
                <c:pt idx="19">
                  <c:v>76</c:v>
                </c:pt>
                <c:pt idx="20">
                  <c:v>191</c:v>
                </c:pt>
                <c:pt idx="21">
                  <c:v>177</c:v>
                </c:pt>
                <c:pt idx="22">
                  <c:v>94</c:v>
                </c:pt>
                <c:pt idx="23">
                  <c:v>41</c:v>
                </c:pt>
                <c:pt idx="24">
                  <c:v>53</c:v>
                </c:pt>
                <c:pt idx="25">
                  <c:v>59</c:v>
                </c:pt>
                <c:pt idx="26">
                  <c:v>45</c:v>
                </c:pt>
                <c:pt idx="27">
                  <c:v>169</c:v>
                </c:pt>
                <c:pt idx="28">
                  <c:v>121</c:v>
                </c:pt>
                <c:pt idx="29">
                  <c:v>78</c:v>
                </c:pt>
                <c:pt idx="30">
                  <c:v>41</c:v>
                </c:pt>
                <c:pt idx="31">
                  <c:v>47</c:v>
                </c:pt>
                <c:pt idx="32">
                  <c:v>27</c:v>
                </c:pt>
                <c:pt idx="33">
                  <c:v>31</c:v>
                </c:pt>
                <c:pt idx="34">
                  <c:v>34</c:v>
                </c:pt>
                <c:pt idx="35">
                  <c:v>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6439248"/>
        <c:axId val="256439640"/>
      </c:barChart>
      <c:catAx>
        <c:axId val="256439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439640"/>
        <c:crosses val="autoZero"/>
        <c:auto val="1"/>
        <c:lblAlgn val="ctr"/>
        <c:lblOffset val="100"/>
        <c:noMultiLvlLbl val="0"/>
      </c:catAx>
      <c:valAx>
        <c:axId val="256439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439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20" cy="490118"/>
          </a:xfrm>
          <a:prstGeom prst="rect">
            <a:avLst/>
          </a:prstGeom>
        </p:spPr>
        <p:txBody>
          <a:bodyPr vert="horz" lIns="89620" tIns="44810" rIns="89620" bIns="4481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4107" y="0"/>
            <a:ext cx="2879620" cy="490118"/>
          </a:xfrm>
          <a:prstGeom prst="rect">
            <a:avLst/>
          </a:prstGeom>
        </p:spPr>
        <p:txBody>
          <a:bodyPr vert="horz" lIns="89620" tIns="44810" rIns="89620" bIns="44810" rtlCol="0"/>
          <a:lstStyle>
            <a:lvl1pPr algn="r">
              <a:defRPr sz="1200"/>
            </a:lvl1pPr>
          </a:lstStyle>
          <a:p>
            <a:fld id="{4010E6CF-B092-4B20-B20A-480DEC0A323D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5708"/>
            <a:ext cx="2879620" cy="490118"/>
          </a:xfrm>
          <a:prstGeom prst="rect">
            <a:avLst/>
          </a:prstGeom>
        </p:spPr>
        <p:txBody>
          <a:bodyPr vert="horz" lIns="89620" tIns="44810" rIns="89620" bIns="4481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4107" y="9285708"/>
            <a:ext cx="2879620" cy="490118"/>
          </a:xfrm>
          <a:prstGeom prst="rect">
            <a:avLst/>
          </a:prstGeom>
        </p:spPr>
        <p:txBody>
          <a:bodyPr vert="horz" lIns="89620" tIns="44810" rIns="89620" bIns="44810" rtlCol="0" anchor="b"/>
          <a:lstStyle>
            <a:lvl1pPr algn="r">
              <a:defRPr sz="1200"/>
            </a:lvl1pPr>
          </a:lstStyle>
          <a:p>
            <a:fld id="{14430A15-9D0B-4CF6-95A9-9C50503A0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7521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9620" cy="48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20" tIns="44810" rIns="89620" bIns="4481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4118" y="0"/>
            <a:ext cx="2879620" cy="48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20" tIns="44810" rIns="89620" bIns="4481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9475" y="733425"/>
            <a:ext cx="4886325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4528" y="4643518"/>
            <a:ext cx="5316220" cy="4399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20" tIns="44810" rIns="89620" bIns="448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5337"/>
            <a:ext cx="2879620" cy="48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20" tIns="44810" rIns="89620" bIns="4481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4118" y="9285337"/>
            <a:ext cx="2879620" cy="48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20" tIns="44810" rIns="89620" bIns="448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1C0273-3FBB-4300-BDE1-A5BB374CC9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9603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442D85-5517-4109-A4FC-E333B3210A29}" type="slidenum">
              <a:rPr lang="en-US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6272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10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67939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11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800" dirty="0" smtClean="0"/>
              <a:t>Understanding our membership- are we reaching a</a:t>
            </a:r>
            <a:r>
              <a:rPr lang="en-US" sz="1800" baseline="0" dirty="0" smtClean="0"/>
              <a:t> big enough pool? New to sector people. </a:t>
            </a:r>
          </a:p>
          <a:p>
            <a:pPr eaLnBrk="1" hangingPunct="1"/>
            <a:r>
              <a:rPr lang="en-US" sz="1800" baseline="0" dirty="0" smtClean="0"/>
              <a:t>Add something about non-members</a:t>
            </a:r>
          </a:p>
          <a:p>
            <a:pPr eaLnBrk="1" hangingPunct="1"/>
            <a:r>
              <a:rPr lang="en-US" sz="1800" baseline="0" dirty="0" smtClean="0"/>
              <a:t>Age?</a:t>
            </a:r>
          </a:p>
          <a:p>
            <a:pPr eaLnBrk="1" hangingPunct="1"/>
            <a:endParaRPr lang="en-US" sz="1800" baseline="0" dirty="0" smtClean="0"/>
          </a:p>
          <a:p>
            <a:pPr eaLnBrk="1" hangingPunct="1"/>
            <a:r>
              <a:rPr lang="en-US" sz="1800" baseline="0" dirty="0" smtClean="0"/>
              <a:t>-Length at current </a:t>
            </a:r>
            <a:r>
              <a:rPr lang="en-US" sz="1800" baseline="0" dirty="0" err="1" smtClean="0"/>
              <a:t>uni</a:t>
            </a:r>
            <a:r>
              <a:rPr lang="en-US" sz="1800" baseline="0" dirty="0" smtClean="0"/>
              <a:t> by role</a:t>
            </a:r>
          </a:p>
        </p:txBody>
      </p:sp>
    </p:spTree>
    <p:extLst>
      <p:ext uri="{BB962C8B-B14F-4D97-AF65-F5344CB8AC3E}">
        <p14:creationId xmlns:p14="http://schemas.microsoft.com/office/powerpoint/2010/main" val="42491731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12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800" dirty="0" smtClean="0"/>
              <a:t>Understanding our membership- are we reaching a</a:t>
            </a:r>
            <a:r>
              <a:rPr lang="en-US" sz="1800" baseline="0" dirty="0" smtClean="0"/>
              <a:t> big enough pool? New to sector people. </a:t>
            </a:r>
          </a:p>
          <a:p>
            <a:pPr eaLnBrk="1" hangingPunct="1"/>
            <a:r>
              <a:rPr lang="en-US" sz="1800" baseline="0" dirty="0" smtClean="0"/>
              <a:t>Add something about non-members</a:t>
            </a:r>
          </a:p>
          <a:p>
            <a:pPr eaLnBrk="1" hangingPunct="1"/>
            <a:r>
              <a:rPr lang="en-US" sz="1800" baseline="0" dirty="0" smtClean="0"/>
              <a:t>Age?</a:t>
            </a:r>
          </a:p>
          <a:p>
            <a:pPr eaLnBrk="1" hangingPunct="1"/>
            <a:endParaRPr lang="en-US" sz="1800" baseline="0" dirty="0" smtClean="0"/>
          </a:p>
          <a:p>
            <a:pPr eaLnBrk="1" hangingPunct="1"/>
            <a:r>
              <a:rPr lang="en-US" sz="1800" baseline="0" dirty="0" smtClean="0"/>
              <a:t>-Length at current </a:t>
            </a:r>
            <a:r>
              <a:rPr lang="en-US" sz="1800" baseline="0" dirty="0" err="1" smtClean="0"/>
              <a:t>uni</a:t>
            </a:r>
            <a:r>
              <a:rPr lang="en-US" sz="1800" baseline="0" dirty="0" smtClean="0"/>
              <a:t> by role</a:t>
            </a:r>
          </a:p>
          <a:p>
            <a:pPr eaLnBrk="1" hangingPunct="1"/>
            <a:endParaRPr lang="en-US" sz="1800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1276123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13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800" dirty="0" smtClean="0"/>
              <a:t>“</a:t>
            </a:r>
            <a:r>
              <a:rPr lang="en-US" sz="1800" dirty="0" err="1" smtClean="0"/>
              <a:t>Stuckness</a:t>
            </a:r>
            <a:r>
              <a:rPr lang="en-US" sz="1800" dirty="0" smtClean="0"/>
              <a:t>”- clustering, length of employment, promotions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312978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14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542483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15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800" dirty="0" smtClean="0"/>
              <a:t>-By</a:t>
            </a:r>
            <a:r>
              <a:rPr lang="en-US" sz="1800" baseline="0" dirty="0" smtClean="0"/>
              <a:t> area of work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704468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16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800" dirty="0" smtClean="0"/>
              <a:t>Highlighted areas where</a:t>
            </a:r>
            <a:r>
              <a:rPr lang="en-US" sz="1800" baseline="0" dirty="0" smtClean="0"/>
              <a:t> employer tends to pays for membership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660878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17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800" dirty="0" smtClean="0"/>
              <a:t>-By area of</a:t>
            </a:r>
            <a:r>
              <a:rPr lang="en-US" sz="1800" baseline="0" dirty="0" smtClean="0"/>
              <a:t> work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723180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18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800" dirty="0" smtClean="0"/>
              <a:t>-By</a:t>
            </a:r>
            <a:r>
              <a:rPr lang="en-US" sz="1800" baseline="0" dirty="0" smtClean="0"/>
              <a:t> area of work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345227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19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800" dirty="0" smtClean="0"/>
              <a:t>-By area of work and mission group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89299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baseline="0" dirty="0" smtClean="0"/>
              <a:t>HE21 to Congress 2018 and to last year’s annual meeting.</a:t>
            </a:r>
          </a:p>
          <a:p>
            <a:pPr>
              <a:buFontTx/>
              <a:buNone/>
            </a:pPr>
            <a:r>
              <a:rPr lang="en-GB" sz="1200" dirty="0" smtClean="0"/>
              <a:t>Supporting student counselling services and</a:t>
            </a:r>
            <a:r>
              <a:rPr lang="en-GB" sz="1200" baseline="0" dirty="0" smtClean="0"/>
              <a:t> </a:t>
            </a:r>
            <a:r>
              <a:rPr lang="en-GB" sz="1200" dirty="0" smtClean="0"/>
              <a:t>Damaging changes to IT services - both motions came to the 2019 annual meeting.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048176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20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58411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21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919301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17BEB4-3D2A-49E3-83EC-5380EECB4CF6}" type="slidenum">
              <a:rPr lang="en-US"/>
              <a:pPr/>
              <a:t>22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3528828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>
                <a:solidFill>
                  <a:srgbClr val="000000"/>
                </a:solidFill>
              </a:rPr>
              <a:pPr/>
              <a:t>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1 branch</a:t>
            </a:r>
            <a:r>
              <a:rPr lang="en-US" baseline="0" dirty="0" smtClean="0"/>
              <a:t> commented that there were ‘no departmental staff any more’.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1 branch said </a:t>
            </a:r>
            <a:r>
              <a:rPr lang="en-GB" dirty="0" err="1" smtClean="0"/>
              <a:t>hubbing</a:t>
            </a:r>
            <a:r>
              <a:rPr lang="en-GB" dirty="0" smtClean="0"/>
              <a:t> had improved the counselling service – they had also had an increase</a:t>
            </a:r>
            <a:r>
              <a:rPr lang="en-GB" baseline="0" dirty="0" smtClean="0"/>
              <a:t> in funding to this service.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All others said it had ‘mixed results depending on service’ – 8 branches - or a ‘detrimental impact’</a:t>
            </a:r>
            <a:r>
              <a:rPr lang="en-GB" baseline="0" dirty="0" smtClean="0"/>
              <a:t> – 4 branches.</a:t>
            </a:r>
            <a:endParaRPr lang="en-GB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09001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>
                <a:solidFill>
                  <a:srgbClr val="000000"/>
                </a:solidFill>
              </a:rPr>
              <a:pPr/>
              <a:t>24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Is</a:t>
            </a:r>
            <a:r>
              <a:rPr lang="en-US" baseline="0" dirty="0" smtClean="0"/>
              <a:t> the info being transferred accurate? Are personnel files with erroneous info. being passed over? Individuals need to ask to see their files under GDPR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89641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>
                <a:solidFill>
                  <a:srgbClr val="000000"/>
                </a:solidFill>
              </a:rPr>
              <a:pPr/>
              <a:t>25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6811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>
                <a:solidFill>
                  <a:srgbClr val="000000"/>
                </a:solidFill>
              </a:rPr>
              <a:pPr/>
              <a:t>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4 branches talked about long waiting lists, and struggling</a:t>
            </a:r>
            <a:r>
              <a:rPr lang="en-US" baseline="0" dirty="0" smtClean="0"/>
              <a:t> to keep up with demand even with extra resources. But 1 branch had seen increased support for student mental health services.</a:t>
            </a:r>
          </a:p>
          <a:p>
            <a:pPr eaLnBrk="1" hangingPunct="1"/>
            <a:r>
              <a:rPr lang="en-US" baseline="0" dirty="0" smtClean="0"/>
              <a:t>External services were seen as poorer because they weren’t face-to-face.</a:t>
            </a:r>
          </a:p>
          <a:p>
            <a:pPr eaLnBrk="1" hangingPunct="1"/>
            <a:r>
              <a:rPr lang="en-US" baseline="0" dirty="0" smtClean="0"/>
              <a:t>Downgrading was seen to be impacting on recruitment and retention.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654112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>
                <a:solidFill>
                  <a:srgbClr val="000000"/>
                </a:solidFill>
              </a:rPr>
              <a:pPr/>
              <a:t>27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aseline="0" dirty="0" smtClean="0"/>
              <a:t>Outsourcing – of the branches where outsourcing had happened or contractors brought in, 7 branches said they had the skills in-house to do this work.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95639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>
                <a:solidFill>
                  <a:srgbClr val="000000"/>
                </a:solidFill>
              </a:rPr>
              <a:pPr/>
              <a:t>28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4764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61644B-2AD4-4124-B475-3C91CEB0E822}" type="slidenum">
              <a:rPr lang="en-US"/>
              <a:pPr/>
              <a:t>3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454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4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58617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5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43709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6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800" dirty="0" smtClean="0"/>
              <a:t>We’ll add Finance &amp; </a:t>
            </a:r>
            <a:r>
              <a:rPr lang="en-US" sz="1800" dirty="0" err="1" smtClean="0"/>
              <a:t>Comms</a:t>
            </a:r>
            <a:r>
              <a:rPr lang="en-US" sz="1800" dirty="0" smtClean="0"/>
              <a:t>/Marketing as options in future surveys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08600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7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13702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8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54559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9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00292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28BA5-9E72-449B-9176-7D58F425B1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D5601-8D5A-46AA-A0EE-FB82CDE731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5A30F4-7CBA-4525-86B8-87F9A7DEFE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28BA5-9E72-449B-9176-7D58F425B1C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789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E4C294-6F57-47A1-B869-51E0D9E1902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8568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2AAB3-C304-44ED-AE41-ED08D9EC3AF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5727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F8C261-DF94-448F-940A-C691B6375C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7495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3E71C-C946-44D7-AD50-0EA68EC2AC6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8543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B5936-36AB-49F6-B169-D674CD64D8E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288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31363A-2D28-443B-B08D-9FFD4F30230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8348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29FA28-BB88-48C9-BC79-17C9A6E5854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30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E4C294-6F57-47A1-B869-51E0D9E190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41587E-EDB8-478D-A6D0-9A7BCB80C38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3186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D5601-8D5A-46AA-A0EE-FB82CDE7311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6519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5A30F4-7CBA-4525-86B8-87F9A7DEFE2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1250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28BA5-9E72-449B-9176-7D58F425B1C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1527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E4C294-6F57-47A1-B869-51E0D9E1902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2327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2AAB3-C304-44ED-AE41-ED08D9EC3AF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0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F8C261-DF94-448F-940A-C691B6375C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3506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3E71C-C946-44D7-AD50-0EA68EC2AC6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4911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B5936-36AB-49F6-B169-D674CD64D8E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8576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31363A-2D28-443B-B08D-9FFD4F30230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86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2AAB3-C304-44ED-AE41-ED08D9EC3A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29FA28-BB88-48C9-BC79-17C9A6E5854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9610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41587E-EDB8-478D-A6D0-9A7BCB80C38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5792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D5601-8D5A-46AA-A0EE-FB82CDE7311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0593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5A30F4-7CBA-4525-86B8-87F9A7DEFE2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784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F8C261-DF94-448F-940A-C691B6375C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3E71C-C946-44D7-AD50-0EA68EC2AC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B5936-36AB-49F6-B169-D674CD64D8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31363A-2D28-443B-B08D-9FFD4F3023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29FA28-BB88-48C9-BC79-17C9A6E585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41587E-EDB8-478D-A6D0-9A7BCB80C3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ABE3D32-D5D5-4571-BD6D-B7CE9B95E8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ABE3D32-D5D5-4571-BD6D-B7CE9B95E8B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524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ABE3D32-D5D5-4571-BD6D-B7CE9B95E8B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37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4213" y="404813"/>
            <a:ext cx="1079500" cy="6453187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pic>
        <p:nvPicPr>
          <p:cNvPr id="14342" name="Picture 6" descr="ucu_colou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513" y="1412875"/>
            <a:ext cx="60483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Rectangle 8"/>
          <p:cNvSpPr>
            <a:spLocks noChangeArrowheads="1"/>
          </p:cNvSpPr>
          <p:nvPr/>
        </p:nvSpPr>
        <p:spPr bwMode="auto">
          <a:xfrm rot="5400000">
            <a:off x="1008063" y="5526087"/>
            <a:ext cx="1079500" cy="1584325"/>
          </a:xfrm>
          <a:prstGeom prst="rect">
            <a:avLst/>
          </a:prstGeom>
          <a:solidFill>
            <a:srgbClr val="4F407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 rot="5400000">
            <a:off x="8334375" y="6048375"/>
            <a:ext cx="1079500" cy="539750"/>
          </a:xfrm>
          <a:prstGeom prst="rect">
            <a:avLst/>
          </a:prstGeom>
          <a:solidFill>
            <a:srgbClr val="4F4074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 rot="5400000">
            <a:off x="7921626" y="6173787"/>
            <a:ext cx="1079500" cy="288925"/>
          </a:xfrm>
          <a:prstGeom prst="rect">
            <a:avLst/>
          </a:prstGeom>
          <a:solidFill>
            <a:srgbClr val="4F4074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 rot="5400000">
            <a:off x="7632701" y="6173787"/>
            <a:ext cx="1079500" cy="288925"/>
          </a:xfrm>
          <a:prstGeom prst="rect">
            <a:avLst/>
          </a:prstGeom>
          <a:solidFill>
            <a:srgbClr val="4F4074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 rot="5400000">
            <a:off x="7344569" y="6174581"/>
            <a:ext cx="1079500" cy="287338"/>
          </a:xfrm>
          <a:prstGeom prst="rect">
            <a:avLst/>
          </a:prstGeom>
          <a:solidFill>
            <a:srgbClr val="4F4074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 rot="5400000">
            <a:off x="7056438" y="6173787"/>
            <a:ext cx="1079500" cy="288925"/>
          </a:xfrm>
          <a:prstGeom prst="rect">
            <a:avLst/>
          </a:prstGeom>
          <a:solidFill>
            <a:srgbClr val="4F4074">
              <a:alpha val="2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 rot="5400000">
            <a:off x="6769101" y="6173787"/>
            <a:ext cx="1079500" cy="288925"/>
          </a:xfrm>
          <a:prstGeom prst="rect">
            <a:avLst/>
          </a:prstGeom>
          <a:solidFill>
            <a:srgbClr val="4F4074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 rot="5400000">
            <a:off x="6480969" y="6174581"/>
            <a:ext cx="1079500" cy="287338"/>
          </a:xfrm>
          <a:prstGeom prst="rect">
            <a:avLst/>
          </a:prstGeom>
          <a:solidFill>
            <a:srgbClr val="4F4074">
              <a:alpha val="3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 rot="5400000">
            <a:off x="6192838" y="6173787"/>
            <a:ext cx="1079500" cy="288925"/>
          </a:xfrm>
          <a:prstGeom prst="rect">
            <a:avLst/>
          </a:prstGeom>
          <a:solidFill>
            <a:srgbClr val="4F4074">
              <a:alpha val="3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 rot="5400000">
            <a:off x="5905501" y="6173787"/>
            <a:ext cx="1079500" cy="288925"/>
          </a:xfrm>
          <a:prstGeom prst="rect">
            <a:avLst/>
          </a:prstGeom>
          <a:solidFill>
            <a:srgbClr val="4F4074">
              <a:alpha val="4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 rot="5400000">
            <a:off x="5616576" y="6173787"/>
            <a:ext cx="1079500" cy="288925"/>
          </a:xfrm>
          <a:prstGeom prst="rect">
            <a:avLst/>
          </a:prstGeom>
          <a:solidFill>
            <a:srgbClr val="4F4074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 rot="5400000">
            <a:off x="5329238" y="6173787"/>
            <a:ext cx="1079500" cy="288925"/>
          </a:xfrm>
          <a:prstGeom prst="rect">
            <a:avLst/>
          </a:prstGeom>
          <a:solidFill>
            <a:srgbClr val="4F4074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 rot="5400000">
            <a:off x="5040313" y="6173787"/>
            <a:ext cx="1079500" cy="288925"/>
          </a:xfrm>
          <a:prstGeom prst="rect">
            <a:avLst/>
          </a:prstGeom>
          <a:solidFill>
            <a:srgbClr val="4F4074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 rot="5400000">
            <a:off x="3313113" y="6173787"/>
            <a:ext cx="1079500" cy="288925"/>
          </a:xfrm>
          <a:prstGeom prst="rect">
            <a:avLst/>
          </a:prstGeom>
          <a:solidFill>
            <a:srgbClr val="4F4074">
              <a:alpha val="8980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 rot="5400000">
            <a:off x="3600451" y="6173787"/>
            <a:ext cx="1079500" cy="288925"/>
          </a:xfrm>
          <a:prstGeom prst="rect">
            <a:avLst/>
          </a:prstGeom>
          <a:solidFill>
            <a:srgbClr val="4F4074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 rot="5400000">
            <a:off x="3889376" y="6173787"/>
            <a:ext cx="1079500" cy="288925"/>
          </a:xfrm>
          <a:prstGeom prst="rect">
            <a:avLst/>
          </a:prstGeom>
          <a:solidFill>
            <a:srgbClr val="4F4074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 rot="5400000">
            <a:off x="4176713" y="6173787"/>
            <a:ext cx="1079500" cy="288925"/>
          </a:xfrm>
          <a:prstGeom prst="rect">
            <a:avLst/>
          </a:prstGeom>
          <a:solidFill>
            <a:srgbClr val="4F4074">
              <a:alpha val="7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 rot="5400000">
            <a:off x="4464051" y="6173787"/>
            <a:ext cx="1079500" cy="288925"/>
          </a:xfrm>
          <a:prstGeom prst="rect">
            <a:avLst/>
          </a:prstGeom>
          <a:solidFill>
            <a:srgbClr val="4F4074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 rot="5400000">
            <a:off x="4752976" y="6173787"/>
            <a:ext cx="1079500" cy="288925"/>
          </a:xfrm>
          <a:prstGeom prst="rect">
            <a:avLst/>
          </a:prstGeom>
          <a:solidFill>
            <a:srgbClr val="4F4074">
              <a:alpha val="6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 rot="5400000">
            <a:off x="3024188" y="6173787"/>
            <a:ext cx="1079500" cy="288925"/>
          </a:xfrm>
          <a:prstGeom prst="rect">
            <a:avLst/>
          </a:prstGeom>
          <a:solidFill>
            <a:srgbClr val="4F4074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 rot="5400000">
            <a:off x="1873251" y="6173787"/>
            <a:ext cx="1079500" cy="288925"/>
          </a:xfrm>
          <a:prstGeom prst="rect">
            <a:avLst/>
          </a:prstGeom>
          <a:solidFill>
            <a:srgbClr val="4F4074">
              <a:alpha val="9882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65" name="Rectangle 29"/>
          <p:cNvSpPr>
            <a:spLocks noChangeArrowheads="1"/>
          </p:cNvSpPr>
          <p:nvPr/>
        </p:nvSpPr>
        <p:spPr bwMode="auto">
          <a:xfrm rot="5400000">
            <a:off x="2196307" y="6138068"/>
            <a:ext cx="1079500" cy="360363"/>
          </a:xfrm>
          <a:prstGeom prst="rect">
            <a:avLst/>
          </a:prstGeom>
          <a:solidFill>
            <a:srgbClr val="4F4074">
              <a:alpha val="9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66" name="Rectangle 30"/>
          <p:cNvSpPr>
            <a:spLocks noChangeArrowheads="1"/>
          </p:cNvSpPr>
          <p:nvPr/>
        </p:nvSpPr>
        <p:spPr bwMode="auto">
          <a:xfrm rot="5400000">
            <a:off x="2447926" y="6173787"/>
            <a:ext cx="1079500" cy="288925"/>
          </a:xfrm>
          <a:prstGeom prst="rect">
            <a:avLst/>
          </a:prstGeom>
          <a:solidFill>
            <a:srgbClr val="4F4074">
              <a:alpha val="9686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367" name="Rectangle 31"/>
          <p:cNvSpPr>
            <a:spLocks noChangeArrowheads="1"/>
          </p:cNvSpPr>
          <p:nvPr/>
        </p:nvSpPr>
        <p:spPr bwMode="auto">
          <a:xfrm rot="5400000">
            <a:off x="2736851" y="6173787"/>
            <a:ext cx="1079500" cy="288925"/>
          </a:xfrm>
          <a:prstGeom prst="rect">
            <a:avLst/>
          </a:prstGeom>
          <a:solidFill>
            <a:srgbClr val="4F4074">
              <a:alpha val="9607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294-6F57-47A1-B869-51E0D9E19024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36056" y="4127111"/>
            <a:ext cx="56880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2D2D8A">
                    <a:lumMod val="75000"/>
                  </a:srgb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Academic-Related and Professional Staff Surveys</a:t>
            </a:r>
            <a:endParaRPr lang="en-GB" b="1" dirty="0">
              <a:solidFill>
                <a:srgbClr val="2D2D8A">
                  <a:lumMod val="75000"/>
                </a:srgbClr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62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endParaRPr lang="en-US" dirty="0">
              <a:solidFill>
                <a:srgbClr val="4F4074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8440" name="Picture 11" descr="leftnav1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87563" y="238920"/>
            <a:ext cx="6059487" cy="1143000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chemeClr val="accent6"/>
                </a:solidFill>
                <a:latin typeface="+mn-lt"/>
                <a:cs typeface="Arial"/>
              </a:rPr>
              <a:t>Pay</a:t>
            </a:r>
            <a:endParaRPr lang="en-US" sz="4000" b="1" dirty="0">
              <a:solidFill>
                <a:schemeClr val="accent6"/>
              </a:solidFill>
              <a:latin typeface="+mn-lt"/>
              <a:cs typeface="Arial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159000" y="908720"/>
            <a:ext cx="663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</a:pPr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r>
              <a:rPr lang="en-US" sz="2400" kern="0" dirty="0" smtClean="0">
                <a:solidFill>
                  <a:schemeClr val="accent6"/>
                </a:solidFill>
                <a:cs typeface="Arial"/>
              </a:rPr>
              <a:t>Two clusters at point 36/37 &amp; 43/44</a:t>
            </a:r>
          </a:p>
          <a:p>
            <a:pPr eaLnBrk="1" hangingPunct="1"/>
            <a:endParaRPr lang="en-US" sz="2400" kern="0" dirty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r>
              <a:rPr lang="en-US" sz="2400" kern="0" dirty="0" smtClean="0">
                <a:solidFill>
                  <a:schemeClr val="accent6"/>
                </a:solidFill>
                <a:cs typeface="Arial"/>
              </a:rPr>
              <a:t>Chart is dominated by IT &amp; Information services, but similar pattern across all areas of work</a:t>
            </a:r>
            <a:endParaRPr lang="en-US" sz="2400" kern="0" dirty="0">
              <a:solidFill>
                <a:schemeClr val="accent6"/>
              </a:solidFill>
              <a:cs typeface="Arial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4384237"/>
              </p:ext>
            </p:extLst>
          </p:nvPr>
        </p:nvGraphicFramePr>
        <p:xfrm>
          <a:off x="2484438" y="1989138"/>
          <a:ext cx="5915025" cy="366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Oval 1"/>
          <p:cNvSpPr/>
          <p:nvPr/>
        </p:nvSpPr>
        <p:spPr>
          <a:xfrm>
            <a:off x="5652120" y="2434192"/>
            <a:ext cx="792088" cy="10081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/>
          <p:cNvSpPr/>
          <p:nvPr/>
        </p:nvSpPr>
        <p:spPr>
          <a:xfrm>
            <a:off x="6876256" y="2708920"/>
            <a:ext cx="432048" cy="9694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400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endParaRPr lang="en-US" dirty="0">
              <a:solidFill>
                <a:srgbClr val="4F4074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87563" y="238920"/>
            <a:ext cx="6059487" cy="1143000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chemeClr val="accent6"/>
                </a:solidFill>
                <a:latin typeface="+mn-lt"/>
                <a:cs typeface="Arial"/>
              </a:rPr>
              <a:t>Length of employment</a:t>
            </a:r>
            <a:endParaRPr lang="en-US" sz="4000" b="1" dirty="0">
              <a:solidFill>
                <a:schemeClr val="accent6"/>
              </a:solidFill>
              <a:latin typeface="+mn-lt"/>
              <a:cs typeface="Arial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124076" y="1844824"/>
            <a:ext cx="663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</a:pPr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>
              <a:solidFill>
                <a:schemeClr val="accent6"/>
              </a:solidFill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113" y="1581559"/>
            <a:ext cx="4032718" cy="465313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7364" y="1578805"/>
            <a:ext cx="4053728" cy="465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259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endParaRPr lang="en-US" dirty="0">
              <a:solidFill>
                <a:srgbClr val="4F4074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8440" name="Picture 11" descr="leftnav1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6" y="260648"/>
            <a:ext cx="6059487" cy="1143000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chemeClr val="accent6"/>
                </a:solidFill>
                <a:latin typeface="+mn-lt"/>
                <a:cs typeface="Arial"/>
              </a:rPr>
              <a:t>Length of employment</a:t>
            </a:r>
            <a:endParaRPr lang="en-US" sz="4000" b="1" dirty="0">
              <a:solidFill>
                <a:schemeClr val="accent6"/>
              </a:solidFill>
              <a:latin typeface="+mn-lt"/>
              <a:cs typeface="Arial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036247" y="1700808"/>
            <a:ext cx="663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kern="0" dirty="0" smtClean="0">
                <a:solidFill>
                  <a:schemeClr val="accent6"/>
                </a:solidFill>
                <a:cs typeface="Arial"/>
              </a:rPr>
              <a:t>Length of employment at current institution by area of work</a:t>
            </a:r>
            <a:endParaRPr lang="en-US" sz="2400" kern="0" dirty="0">
              <a:solidFill>
                <a:schemeClr val="accent6"/>
              </a:solidFill>
              <a:cs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541559"/>
              </p:ext>
            </p:extLst>
          </p:nvPr>
        </p:nvGraphicFramePr>
        <p:xfrm>
          <a:off x="1223963" y="2636762"/>
          <a:ext cx="7552378" cy="3527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7096"/>
                <a:gridCol w="702547"/>
                <a:gridCol w="702547"/>
                <a:gridCol w="702547"/>
                <a:gridCol w="702547"/>
                <a:gridCol w="702547"/>
                <a:gridCol w="702547"/>
              </a:tblGrid>
              <a:tr h="62763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Area of work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Less than a year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1-5 years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6-10 years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11-15 years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More than 15 years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Grand Total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32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IT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16%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53%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390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32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Departmental, faculty or school administration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16%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18%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40%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238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32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Information services, libraries &amp; archives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23%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12%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40%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269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309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Governance including academic registry, compliance and legal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9%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16%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26%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17%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32%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32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Careers &amp; employability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31%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16%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18%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31%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32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Student recruitment &amp; admissions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30%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309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Student services (including student union, mental health &amp; counselling services)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26%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26%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18%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26%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32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E-learning and educational tech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21%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25%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28%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22%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72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309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Educational, academic and curriculum development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11%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38%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15%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15%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22%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141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32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Research support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11%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38%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18%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11%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21%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193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031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endParaRPr lang="en-US" dirty="0">
              <a:solidFill>
                <a:srgbClr val="4F4074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8440" name="Picture 11" descr="leftnav1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87563" y="238920"/>
            <a:ext cx="6059487" cy="1143000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chemeClr val="accent6"/>
                </a:solidFill>
                <a:latin typeface="+mn-lt"/>
                <a:cs typeface="Arial"/>
              </a:rPr>
              <a:t>Promotions</a:t>
            </a:r>
            <a:endParaRPr lang="en-US" sz="4000" b="1" dirty="0">
              <a:solidFill>
                <a:schemeClr val="accent6"/>
              </a:solidFill>
              <a:latin typeface="+mn-lt"/>
              <a:cs typeface="Arial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087563" y="1844824"/>
            <a:ext cx="663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kern="0" dirty="0" smtClean="0">
                <a:solidFill>
                  <a:schemeClr val="accent6"/>
                </a:solidFill>
                <a:cs typeface="Arial"/>
              </a:rPr>
              <a:t>44% of respondents have been promoted at their current institution</a:t>
            </a:r>
          </a:p>
          <a:p>
            <a:pPr marL="0" indent="0" eaLnBrk="1" hangingPunct="1">
              <a:buNone/>
            </a:pPr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r>
              <a:rPr lang="en-US" sz="2400" kern="0" dirty="0" smtClean="0">
                <a:solidFill>
                  <a:schemeClr val="accent6"/>
                </a:solidFill>
                <a:cs typeface="Arial"/>
              </a:rPr>
              <a:t>17.5% have clear promotional pathways available</a:t>
            </a:r>
          </a:p>
          <a:p>
            <a:pPr marL="0" indent="0" eaLnBrk="1" hangingPunct="1">
              <a:buNone/>
            </a:pPr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r>
              <a:rPr lang="en-US" sz="2400" kern="0" dirty="0" smtClean="0">
                <a:solidFill>
                  <a:schemeClr val="accent6"/>
                </a:solidFill>
                <a:cs typeface="Arial"/>
              </a:rPr>
              <a:t>22% feel they are encouraged to apply for promotions</a:t>
            </a:r>
          </a:p>
        </p:txBody>
      </p:sp>
    </p:spTree>
    <p:extLst>
      <p:ext uri="{BB962C8B-B14F-4D97-AF65-F5344CB8AC3E}">
        <p14:creationId xmlns:p14="http://schemas.microsoft.com/office/powerpoint/2010/main" val="1158962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endParaRPr lang="en-US" dirty="0">
              <a:solidFill>
                <a:srgbClr val="4F4074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8440" name="Picture 11" descr="leftnav1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87563" y="238920"/>
            <a:ext cx="6059487" cy="1143000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chemeClr val="accent6"/>
                </a:solidFill>
                <a:latin typeface="+mn-lt"/>
                <a:cs typeface="Arial"/>
              </a:rPr>
              <a:t>CPD</a:t>
            </a:r>
            <a:endParaRPr lang="en-US" sz="4000" b="1" dirty="0">
              <a:solidFill>
                <a:schemeClr val="accent6"/>
              </a:solidFill>
              <a:latin typeface="+mn-lt"/>
              <a:cs typeface="Arial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087563" y="1269206"/>
            <a:ext cx="663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kern="0" dirty="0" smtClean="0">
                <a:solidFill>
                  <a:schemeClr val="accent6"/>
                </a:solidFill>
                <a:cs typeface="Arial"/>
              </a:rPr>
              <a:t>26% have defined CPD as part of job</a:t>
            </a: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5761" y="1849587"/>
            <a:ext cx="4569567" cy="500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949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endParaRPr lang="en-US" dirty="0">
              <a:solidFill>
                <a:srgbClr val="4F4074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8440" name="Picture 11" descr="leftnav1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87563" y="238920"/>
            <a:ext cx="6059487" cy="1143000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chemeClr val="accent6"/>
                </a:solidFill>
                <a:latin typeface="+mn-lt"/>
                <a:cs typeface="Arial"/>
              </a:rPr>
              <a:t>CPD</a:t>
            </a:r>
            <a:endParaRPr lang="en-US" sz="4000" b="1" dirty="0">
              <a:solidFill>
                <a:schemeClr val="accent6"/>
              </a:solidFill>
              <a:latin typeface="+mn-lt"/>
              <a:cs typeface="Arial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877314" y="1088483"/>
            <a:ext cx="663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kern="0" dirty="0" smtClean="0">
                <a:solidFill>
                  <a:schemeClr val="accent6"/>
                </a:solidFill>
                <a:cs typeface="Arial"/>
              </a:rPr>
              <a:t>% with defined CPD as part of job by area of work:</a:t>
            </a:r>
          </a:p>
          <a:p>
            <a:pPr eaLnBrk="1" hangingPunct="1"/>
            <a:endParaRPr lang="en-US" sz="2400" kern="0" dirty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941671"/>
              </p:ext>
            </p:extLst>
          </p:nvPr>
        </p:nvGraphicFramePr>
        <p:xfrm>
          <a:off x="859037" y="1870047"/>
          <a:ext cx="8013501" cy="49879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64939"/>
                <a:gridCol w="705154"/>
                <a:gridCol w="793299"/>
                <a:gridCol w="1050109"/>
              </a:tblGrid>
              <a:tr h="14984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 dirty="0">
                          <a:effectLst/>
                        </a:rPr>
                        <a:t>Area of work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 dirty="0">
                          <a:effectLst/>
                        </a:rPr>
                        <a:t>Yes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>
                          <a:effectLst/>
                        </a:rPr>
                        <a:t>No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 dirty="0">
                          <a:effectLst/>
                        </a:rPr>
                        <a:t>Responses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54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Information services, libraries &amp; archives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43%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57%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272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665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Student learning support (including learning technology, disability support &amp; language services)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41%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59%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44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5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Human Resources and personnel (including health &amp; safety)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41%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56%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27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4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Careers &amp; employability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39%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61%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56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9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E-learning and educational tech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36%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63%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72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1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Student services (including student union, mental health &amp; counselling services)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31%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69%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59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7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Technician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29%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71%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34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5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Governance including academic registry, compliance and legal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25%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75%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76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9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Student recruitment &amp; admissions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24%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76%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50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4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Research support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24%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75%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195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4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Other - please specify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23%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77%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206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4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International partnerships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22%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78%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27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54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Educational, academic and curriculum development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22%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76%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142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7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20%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79%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392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549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Departmental, faculty or school administration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17%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82%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239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4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Project Management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11%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>
                          <a:effectLst/>
                        </a:rPr>
                        <a:t>89%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u="none" strike="noStrike" dirty="0">
                          <a:effectLst/>
                        </a:rPr>
                        <a:t>38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39" marR="4139" marT="41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534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endParaRPr lang="en-US" dirty="0">
              <a:solidFill>
                <a:srgbClr val="4F4074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8440" name="Picture 11" descr="leftnav1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87563" y="238920"/>
            <a:ext cx="6059487" cy="1143000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chemeClr val="accent6"/>
                </a:solidFill>
                <a:latin typeface="+mn-lt"/>
                <a:cs typeface="Arial"/>
              </a:rPr>
              <a:t>Professional bodies</a:t>
            </a:r>
            <a:endParaRPr lang="en-US" sz="4000" b="1" dirty="0">
              <a:solidFill>
                <a:schemeClr val="accent6"/>
              </a:solidFill>
              <a:latin typeface="+mn-lt"/>
              <a:cs typeface="Arial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069533" y="1401839"/>
            <a:ext cx="6635750" cy="46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2000" kern="0" dirty="0" smtClean="0">
                <a:solidFill>
                  <a:schemeClr val="accent6"/>
                </a:solidFill>
                <a:cs typeface="Arial"/>
              </a:rPr>
              <a:t>36% are members of a professional body</a:t>
            </a:r>
          </a:p>
          <a:p>
            <a:pPr eaLnBrk="1" hangingPunct="1"/>
            <a:r>
              <a:rPr lang="en-US" sz="2000" kern="0" dirty="0" smtClean="0">
                <a:solidFill>
                  <a:schemeClr val="accent6"/>
                </a:solidFill>
                <a:cs typeface="Arial"/>
              </a:rPr>
              <a:t>Employers pay for membership for 38% of these </a:t>
            </a:r>
          </a:p>
          <a:p>
            <a:pPr eaLnBrk="1" hangingPunct="1"/>
            <a:endParaRPr lang="en-US" sz="2000" kern="0" dirty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0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000" kern="0" dirty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0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000" kern="0" dirty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0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0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000" kern="0" dirty="0" smtClean="0">
              <a:solidFill>
                <a:schemeClr val="accent6"/>
              </a:solidFill>
              <a:cs typeface="Arial"/>
            </a:endParaRPr>
          </a:p>
          <a:p>
            <a:pPr marL="0" indent="0" eaLnBrk="1" hangingPunct="1">
              <a:buNone/>
            </a:pPr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marL="0" indent="0" eaLnBrk="1" hangingPunct="1">
              <a:buNone/>
            </a:pPr>
            <a:endParaRPr lang="en-US" sz="2400" kern="0" dirty="0" smtClean="0">
              <a:solidFill>
                <a:schemeClr val="accent6"/>
              </a:solidFill>
              <a:cs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032630"/>
              </p:ext>
            </p:extLst>
          </p:nvPr>
        </p:nvGraphicFramePr>
        <p:xfrm>
          <a:off x="2069533" y="2534365"/>
          <a:ext cx="6311900" cy="36608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00413"/>
                <a:gridCol w="919896"/>
                <a:gridCol w="891591"/>
              </a:tblGrid>
              <a:tr h="1306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Professional body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Number of respondents who are members (&gt;= 10 members)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Does employer pay for membership?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18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CILIP, Chartered Institute of Library and Information Professionals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113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AUA, Association of University Administrators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ARMA, Association of Research Managers and Administrators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77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AGCAS, Association of Graduate Career Advisory Services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46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77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BCS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HELOA, Higher Education Liaison Officers Association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77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SEDA, Staff and Educational Development Association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AMOSSHE, Association of Managers of Student Services in HE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9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77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BACP, the British Association of Counselling and Psychotherapy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CIPD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292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endParaRPr lang="en-US" dirty="0">
              <a:solidFill>
                <a:srgbClr val="4F4074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8440" name="Picture 11" descr="leftnav1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87563" y="238920"/>
            <a:ext cx="6059487" cy="1143000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chemeClr val="accent6"/>
                </a:solidFill>
                <a:latin typeface="+mn-lt"/>
                <a:cs typeface="Arial"/>
              </a:rPr>
              <a:t>Community of Practice</a:t>
            </a:r>
            <a:endParaRPr lang="en-US" sz="4000" b="1" dirty="0">
              <a:solidFill>
                <a:schemeClr val="accent6"/>
              </a:solidFill>
              <a:latin typeface="+mn-lt"/>
              <a:cs typeface="Arial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069533" y="1401839"/>
            <a:ext cx="6635750" cy="46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2000" kern="0" dirty="0" smtClean="0">
                <a:solidFill>
                  <a:schemeClr val="accent6"/>
                </a:solidFill>
                <a:cs typeface="Arial"/>
              </a:rPr>
              <a:t>40% respondents are members of a “Community of Practice” </a:t>
            </a:r>
            <a:r>
              <a:rPr lang="en-GB" sz="2000" dirty="0" smtClean="0">
                <a:solidFill>
                  <a:schemeClr val="accent6"/>
                </a:solidFill>
              </a:rPr>
              <a:t>(</a:t>
            </a:r>
            <a:r>
              <a:rPr lang="en-GB" sz="2000" dirty="0">
                <a:solidFill>
                  <a:schemeClr val="accent6"/>
                </a:solidFill>
              </a:rPr>
              <a:t>a group of people who share a craft or profession who collaborate either through physical or virtual discussion groups)</a:t>
            </a:r>
          </a:p>
          <a:p>
            <a:pPr marL="0" indent="0" eaLnBrk="1" hangingPunct="1">
              <a:buNone/>
            </a:pPr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605324"/>
              </p:ext>
            </p:extLst>
          </p:nvPr>
        </p:nvGraphicFramePr>
        <p:xfrm>
          <a:off x="2289570" y="2806533"/>
          <a:ext cx="6181109" cy="3842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4926"/>
                <a:gridCol w="1175754"/>
                <a:gridCol w="806232"/>
                <a:gridCol w="974197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Area of work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Yes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No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Grand Total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Careers &amp; employability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63%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38%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E-learning and educational tech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60%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38%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Information services, libraries &amp; archives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54%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46%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272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Student learning support (including learning technology, disability support &amp; language services)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52%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43%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Human Resources and personnel (including health &amp; safety)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52%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44%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Student services (including student union, mental health &amp; counselling services)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46%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54%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Governance including academic registry, compliance and legal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45%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55%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76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Educational, academic and curriculum development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41%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59%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142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Other - please specify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38%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61%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Project Management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34%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66%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IT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31%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68%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392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Research support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31%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69%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195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Student recruitment &amp; admissions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28%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72%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Technician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26%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74%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International partnerships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26%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74%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27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Departmental, faculty or school administration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19%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239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492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endParaRPr lang="en-US" dirty="0">
              <a:solidFill>
                <a:srgbClr val="4F4074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8440" name="Picture 11" descr="leftnav1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79530"/>
            <a:ext cx="6059487" cy="1143000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chemeClr val="accent6"/>
                </a:solidFill>
                <a:latin typeface="+mn-lt"/>
                <a:cs typeface="Arial"/>
              </a:rPr>
              <a:t>Most important issues</a:t>
            </a:r>
            <a:endParaRPr lang="en-US" sz="4000" b="1" dirty="0">
              <a:solidFill>
                <a:schemeClr val="accent6"/>
              </a:solidFill>
              <a:latin typeface="+mn-lt"/>
              <a:cs typeface="Arial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087563" y="1628800"/>
            <a:ext cx="6635750" cy="46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986" y="1331966"/>
            <a:ext cx="4338067" cy="55691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0039" y="1178203"/>
            <a:ext cx="4316417" cy="573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2189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endParaRPr lang="en-US" dirty="0">
              <a:solidFill>
                <a:srgbClr val="4F4074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8440" name="Picture 11" descr="leftnav1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317817"/>
            <a:ext cx="6059487" cy="1143000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chemeClr val="accent6"/>
                </a:solidFill>
                <a:latin typeface="+mn-lt"/>
                <a:cs typeface="Arial"/>
              </a:rPr>
              <a:t>Recruitment issues</a:t>
            </a:r>
            <a:endParaRPr lang="en-US" sz="4000" b="1" dirty="0">
              <a:solidFill>
                <a:schemeClr val="accent6"/>
              </a:solidFill>
              <a:latin typeface="+mn-lt"/>
              <a:cs typeface="Arial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086007" y="1636924"/>
            <a:ext cx="6635750" cy="46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kern="0" dirty="0" smtClean="0">
                <a:solidFill>
                  <a:schemeClr val="accent6"/>
                </a:solidFill>
                <a:cs typeface="Arial"/>
              </a:rPr>
              <a:t>33% reported their employer was struggling to recruit in their area of work (similar across all mission groups)</a:t>
            </a:r>
          </a:p>
          <a:p>
            <a:pPr eaLnBrk="1" hangingPunct="1"/>
            <a:endParaRPr lang="en-US" sz="2400" kern="0" dirty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>
              <a:solidFill>
                <a:schemeClr val="accent6"/>
              </a:solidFill>
              <a:cs typeface="Arial"/>
            </a:endParaRPr>
          </a:p>
          <a:p>
            <a:pPr eaLnBrk="1" hangingPunct="1"/>
            <a:r>
              <a:rPr lang="en-US" sz="2400" kern="0" dirty="0" smtClean="0">
                <a:solidFill>
                  <a:schemeClr val="accent6"/>
                </a:solidFill>
                <a:cs typeface="Arial"/>
              </a:rPr>
              <a:t>Pay rates was the biggest reason at post-92s, skills shortage was biggest recruitment issue at pre-92s</a:t>
            </a: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850786"/>
              </p:ext>
            </p:extLst>
          </p:nvPr>
        </p:nvGraphicFramePr>
        <p:xfrm>
          <a:off x="2720974" y="2852936"/>
          <a:ext cx="5163393" cy="11521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7099"/>
                <a:gridCol w="876294"/>
              </a:tblGrid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Reason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Responses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Pay rates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254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Scarcity of appropriate skills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231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Other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116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Lack of career pathways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393514"/>
              </p:ext>
            </p:extLst>
          </p:nvPr>
        </p:nvGraphicFramePr>
        <p:xfrm>
          <a:off x="2792535" y="5301208"/>
          <a:ext cx="4792539" cy="12961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58474"/>
                <a:gridCol w="725684"/>
                <a:gridCol w="982697"/>
                <a:gridCol w="725684"/>
              </a:tblGrid>
              <a:tr h="487738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Reason for recruitment struggle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Post 92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Other pre-92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Russell Group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69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Lack of career pathways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13%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69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Pay rates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58%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44%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48%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69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Scarcity of appropriate skills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28%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48%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43%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756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404664"/>
            <a:ext cx="6059487" cy="1440159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Two surveys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 flipH="1">
            <a:off x="2411410" y="1700808"/>
            <a:ext cx="5905003" cy="4176464"/>
          </a:xfrm>
        </p:spPr>
        <p:txBody>
          <a:bodyPr/>
          <a:lstStyle/>
          <a:p>
            <a:pPr marL="0" indent="0">
              <a:buNone/>
            </a:pPr>
            <a:endParaRPr lang="en-GB" sz="2000" dirty="0"/>
          </a:p>
          <a:p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One for all ARPS staff – Launched in in November 2019. </a:t>
            </a:r>
            <a:endParaRPr lang="en-GB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Second 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survey of branches – 16 branches responded to the survey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. Response to three motions:</a:t>
            </a:r>
          </a:p>
          <a:p>
            <a:pPr>
              <a:buFontTx/>
              <a:buChar char="-"/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HE21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 on Investigating the effect of hubs and 'service' 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centralisation</a:t>
            </a:r>
          </a:p>
          <a:p>
            <a:pPr>
              <a:buFontTx/>
              <a:buChar char="-"/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Supporting 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student counselling 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services </a:t>
            </a:r>
          </a:p>
          <a:p>
            <a:pPr>
              <a:buFontTx/>
              <a:buChar char="-"/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Damaging 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changes to IT 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services</a:t>
            </a:r>
            <a:endParaRPr lang="en-GB" sz="20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12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1200" dirty="0" smtClean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294-6F57-47A1-B869-51E0D9E19024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60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endParaRPr lang="en-US" dirty="0">
              <a:solidFill>
                <a:srgbClr val="4F4074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8440" name="Picture 11" descr="leftnav1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317817"/>
            <a:ext cx="6059487" cy="1143000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chemeClr val="accent6"/>
                </a:solidFill>
                <a:latin typeface="+mn-lt"/>
                <a:cs typeface="Arial"/>
              </a:rPr>
              <a:t>Academic freedom</a:t>
            </a:r>
            <a:endParaRPr lang="en-US" sz="4000" b="1" dirty="0">
              <a:solidFill>
                <a:schemeClr val="accent6"/>
              </a:solidFill>
              <a:latin typeface="+mn-lt"/>
              <a:cs typeface="Arial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086007" y="1636924"/>
            <a:ext cx="6635750" cy="46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kern="0" dirty="0" smtClean="0">
                <a:solidFill>
                  <a:schemeClr val="accent6"/>
                </a:solidFill>
                <a:cs typeface="Arial"/>
              </a:rPr>
              <a:t>62% believe their role requires academic freedom</a:t>
            </a: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611787"/>
              </p:ext>
            </p:extLst>
          </p:nvPr>
        </p:nvGraphicFramePr>
        <p:xfrm>
          <a:off x="2128863" y="2761138"/>
          <a:ext cx="6048324" cy="2775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83977"/>
                <a:gridCol w="664347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Area of work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Yes- role requires academic freedom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Educational, academic and curriculum development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87%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Information services, libraries &amp; archives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78%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E-learning and educational tech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76%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Careers &amp; employability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75%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Research support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65%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Other - please specify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58%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Departmental, faculty or school administration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55%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Governance including academic registry, compliance and legal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53%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IT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48%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Student services (including student union, mental health &amp; counselling services)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44%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Student recruitment &amp; admissions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32%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8740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endParaRPr lang="en-US" dirty="0">
              <a:solidFill>
                <a:srgbClr val="4F4074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8440" name="Picture 11" descr="leftnav1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317817"/>
            <a:ext cx="6059487" cy="1143000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chemeClr val="accent6"/>
                </a:solidFill>
                <a:latin typeface="+mn-lt"/>
                <a:cs typeface="Arial"/>
              </a:rPr>
              <a:t>Union membership</a:t>
            </a:r>
            <a:endParaRPr lang="en-US" sz="4000" b="1" dirty="0">
              <a:solidFill>
                <a:schemeClr val="accent6"/>
              </a:solidFill>
              <a:latin typeface="+mn-lt"/>
              <a:cs typeface="Arial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835150" y="1030635"/>
            <a:ext cx="6635750" cy="46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r>
              <a:rPr lang="en-US" sz="2400" kern="0" dirty="0" smtClean="0">
                <a:solidFill>
                  <a:schemeClr val="accent6"/>
                </a:solidFill>
                <a:cs typeface="Arial"/>
              </a:rPr>
              <a:t>92% of respondents are UCU members</a:t>
            </a:r>
          </a:p>
          <a:p>
            <a:pPr eaLnBrk="1" hangingPunct="1"/>
            <a:r>
              <a:rPr lang="en-US" sz="2400" kern="0" dirty="0" smtClean="0">
                <a:solidFill>
                  <a:schemeClr val="accent6"/>
                </a:solidFill>
                <a:cs typeface="Arial"/>
              </a:rPr>
              <a:t>Reasons for not being a member:</a:t>
            </a: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2541668"/>
            <a:ext cx="3547239" cy="4127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071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4213" y="404813"/>
            <a:ext cx="1079500" cy="6453187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30725" name="Picture 5" descr="leftnav09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6" descr="ucu_colou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4077072"/>
            <a:ext cx="3960440" cy="1461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8" name="Rectangle 8"/>
          <p:cNvSpPr>
            <a:spLocks noChangeArrowheads="1"/>
          </p:cNvSpPr>
          <p:nvPr/>
        </p:nvSpPr>
        <p:spPr bwMode="auto">
          <a:xfrm rot="5400000">
            <a:off x="1008063" y="5526087"/>
            <a:ext cx="1079500" cy="1584325"/>
          </a:xfrm>
          <a:prstGeom prst="rect">
            <a:avLst/>
          </a:prstGeom>
          <a:solidFill>
            <a:srgbClr val="4F407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 rot="5400000">
            <a:off x="8334375" y="6048375"/>
            <a:ext cx="1079500" cy="539750"/>
          </a:xfrm>
          <a:prstGeom prst="rect">
            <a:avLst/>
          </a:prstGeom>
          <a:solidFill>
            <a:srgbClr val="4F4074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 rot="5400000">
            <a:off x="7921626" y="6173787"/>
            <a:ext cx="1079500" cy="288925"/>
          </a:xfrm>
          <a:prstGeom prst="rect">
            <a:avLst/>
          </a:prstGeom>
          <a:solidFill>
            <a:srgbClr val="4F4074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 rot="5400000">
            <a:off x="7632701" y="6173787"/>
            <a:ext cx="1079500" cy="288925"/>
          </a:xfrm>
          <a:prstGeom prst="rect">
            <a:avLst/>
          </a:prstGeom>
          <a:solidFill>
            <a:srgbClr val="4F4074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 rot="5400000">
            <a:off x="7344569" y="6174581"/>
            <a:ext cx="1079500" cy="287338"/>
          </a:xfrm>
          <a:prstGeom prst="rect">
            <a:avLst/>
          </a:prstGeom>
          <a:solidFill>
            <a:srgbClr val="4F4074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 rot="5400000">
            <a:off x="7056438" y="6173787"/>
            <a:ext cx="1079500" cy="288925"/>
          </a:xfrm>
          <a:prstGeom prst="rect">
            <a:avLst/>
          </a:prstGeom>
          <a:solidFill>
            <a:srgbClr val="4F4074">
              <a:alpha val="2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 rot="5400000">
            <a:off x="6769101" y="6173787"/>
            <a:ext cx="1079500" cy="288925"/>
          </a:xfrm>
          <a:prstGeom prst="rect">
            <a:avLst/>
          </a:prstGeom>
          <a:solidFill>
            <a:srgbClr val="4F4074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 rot="5400000">
            <a:off x="6480969" y="6174581"/>
            <a:ext cx="1079500" cy="287338"/>
          </a:xfrm>
          <a:prstGeom prst="rect">
            <a:avLst/>
          </a:prstGeom>
          <a:solidFill>
            <a:srgbClr val="4F4074">
              <a:alpha val="3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 rot="5400000">
            <a:off x="6192838" y="6173787"/>
            <a:ext cx="1079500" cy="288925"/>
          </a:xfrm>
          <a:prstGeom prst="rect">
            <a:avLst/>
          </a:prstGeom>
          <a:solidFill>
            <a:srgbClr val="4F4074">
              <a:alpha val="3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 rot="5400000">
            <a:off x="5905501" y="6173787"/>
            <a:ext cx="1079500" cy="288925"/>
          </a:xfrm>
          <a:prstGeom prst="rect">
            <a:avLst/>
          </a:prstGeom>
          <a:solidFill>
            <a:srgbClr val="4F4074">
              <a:alpha val="4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 rot="5400000">
            <a:off x="5616576" y="6173787"/>
            <a:ext cx="1079500" cy="288925"/>
          </a:xfrm>
          <a:prstGeom prst="rect">
            <a:avLst/>
          </a:prstGeom>
          <a:solidFill>
            <a:srgbClr val="4F4074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 rot="5400000">
            <a:off x="5329238" y="6173787"/>
            <a:ext cx="1079500" cy="288925"/>
          </a:xfrm>
          <a:prstGeom prst="rect">
            <a:avLst/>
          </a:prstGeom>
          <a:solidFill>
            <a:srgbClr val="4F4074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 rot="5400000">
            <a:off x="5040313" y="6173787"/>
            <a:ext cx="1079500" cy="288925"/>
          </a:xfrm>
          <a:prstGeom prst="rect">
            <a:avLst/>
          </a:prstGeom>
          <a:solidFill>
            <a:srgbClr val="4F4074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 rot="5400000">
            <a:off x="3313113" y="6173787"/>
            <a:ext cx="1079500" cy="288925"/>
          </a:xfrm>
          <a:prstGeom prst="rect">
            <a:avLst/>
          </a:prstGeom>
          <a:solidFill>
            <a:srgbClr val="4F4074">
              <a:alpha val="8980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 rot="5400000">
            <a:off x="3600451" y="6173787"/>
            <a:ext cx="1079500" cy="288925"/>
          </a:xfrm>
          <a:prstGeom prst="rect">
            <a:avLst/>
          </a:prstGeom>
          <a:solidFill>
            <a:srgbClr val="4F4074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 rot="5400000">
            <a:off x="3889376" y="6173787"/>
            <a:ext cx="1079500" cy="288925"/>
          </a:xfrm>
          <a:prstGeom prst="rect">
            <a:avLst/>
          </a:prstGeom>
          <a:solidFill>
            <a:srgbClr val="4F4074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 rot="5400000">
            <a:off x="4176713" y="6173787"/>
            <a:ext cx="1079500" cy="288925"/>
          </a:xfrm>
          <a:prstGeom prst="rect">
            <a:avLst/>
          </a:prstGeom>
          <a:solidFill>
            <a:srgbClr val="4F4074">
              <a:alpha val="7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 rot="5400000">
            <a:off x="4464051" y="6173787"/>
            <a:ext cx="1079500" cy="288925"/>
          </a:xfrm>
          <a:prstGeom prst="rect">
            <a:avLst/>
          </a:prstGeom>
          <a:solidFill>
            <a:srgbClr val="4F4074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 rot="5400000">
            <a:off x="4752976" y="6173787"/>
            <a:ext cx="1079500" cy="288925"/>
          </a:xfrm>
          <a:prstGeom prst="rect">
            <a:avLst/>
          </a:prstGeom>
          <a:solidFill>
            <a:srgbClr val="4F4074">
              <a:alpha val="6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 rot="5400000">
            <a:off x="3024188" y="6173787"/>
            <a:ext cx="1079500" cy="288925"/>
          </a:xfrm>
          <a:prstGeom prst="rect">
            <a:avLst/>
          </a:prstGeom>
          <a:solidFill>
            <a:srgbClr val="4F4074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 rot="5400000">
            <a:off x="1873251" y="6173787"/>
            <a:ext cx="1079500" cy="288925"/>
          </a:xfrm>
          <a:prstGeom prst="rect">
            <a:avLst/>
          </a:prstGeom>
          <a:solidFill>
            <a:srgbClr val="4F4074">
              <a:alpha val="9882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 rot="5400000">
            <a:off x="2196307" y="6138068"/>
            <a:ext cx="1079500" cy="360363"/>
          </a:xfrm>
          <a:prstGeom prst="rect">
            <a:avLst/>
          </a:prstGeom>
          <a:solidFill>
            <a:srgbClr val="4F4074">
              <a:alpha val="9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 rot="5400000">
            <a:off x="2447926" y="6173787"/>
            <a:ext cx="1079500" cy="288925"/>
          </a:xfrm>
          <a:prstGeom prst="rect">
            <a:avLst/>
          </a:prstGeom>
          <a:solidFill>
            <a:srgbClr val="4F4074">
              <a:alpha val="9686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 rot="5400000">
            <a:off x="2736851" y="6173787"/>
            <a:ext cx="1079500" cy="288925"/>
          </a:xfrm>
          <a:prstGeom prst="rect">
            <a:avLst/>
          </a:prstGeom>
          <a:solidFill>
            <a:srgbClr val="4F4074">
              <a:alpha val="9607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" name="TextBox 2"/>
          <p:cNvSpPr txBox="1"/>
          <p:nvPr/>
        </p:nvSpPr>
        <p:spPr>
          <a:xfrm>
            <a:off x="2915022" y="2060848"/>
            <a:ext cx="50411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Survey of branches</a:t>
            </a:r>
            <a:endParaRPr lang="en-GB" sz="3200" b="1" dirty="0">
              <a:solidFill>
                <a:schemeClr val="accent6">
                  <a:lumMod val="75000"/>
                </a:schemeClr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404664"/>
            <a:ext cx="6059487" cy="1440159"/>
          </a:xfrm>
        </p:spPr>
        <p:txBody>
          <a:bodyPr/>
          <a:lstStyle/>
          <a:p>
            <a:pPr eaLnBrk="1" hangingPunct="1"/>
            <a:r>
              <a:rPr lang="en-GB" sz="2800" b="1" dirty="0" err="1">
                <a:solidFill>
                  <a:srgbClr val="2D2D8A">
                    <a:lumMod val="75000"/>
                  </a:srgbClr>
                </a:solidFill>
              </a:rPr>
              <a:t>Hubbing</a:t>
            </a:r>
            <a:r>
              <a:rPr lang="en-GB" sz="2800" b="1" dirty="0">
                <a:solidFill>
                  <a:srgbClr val="2D2D8A">
                    <a:lumMod val="75000"/>
                  </a:srgbClr>
                </a:solidFill>
              </a:rPr>
              <a:t> and centralisation of services</a:t>
            </a:r>
            <a:br>
              <a:rPr lang="en-GB" sz="2800" b="1" dirty="0">
                <a:solidFill>
                  <a:srgbClr val="2D2D8A">
                    <a:lumMod val="75000"/>
                  </a:srgbClr>
                </a:solidFill>
              </a:rPr>
            </a:br>
            <a:endParaRPr lang="en-US" sz="2800" b="1" dirty="0" smtClean="0">
              <a:solidFill>
                <a:srgbClr val="4F4074"/>
              </a:solidFill>
              <a:latin typeface="Verdana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772816"/>
            <a:ext cx="6635750" cy="4392488"/>
          </a:xfrm>
        </p:spPr>
        <p:txBody>
          <a:bodyPr/>
          <a:lstStyle/>
          <a:p>
            <a:endParaRPr lang="en-GB" sz="2400" dirty="0" smtClean="0"/>
          </a:p>
          <a:p>
            <a:pPr marL="0" indent="0">
              <a:buNone/>
            </a:pPr>
            <a:endParaRPr lang="en-GB" sz="1800" dirty="0" smtClean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294-6F57-47A1-B869-51E0D9E19024}" type="slidenum">
              <a:rPr lang="en-US" smtClean="0">
                <a:solidFill>
                  <a:srgbClr val="000000"/>
                </a:solidFill>
              </a:rPr>
              <a:pPr/>
              <a:t>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88696" y="1772613"/>
            <a:ext cx="597701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b="1" dirty="0" smtClean="0">
              <a:solidFill>
                <a:srgbClr val="2D2D8A">
                  <a:lumMod val="75000"/>
                </a:srgb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13 branches had </a:t>
            </a:r>
            <a:r>
              <a:rPr lang="en-GB" sz="2000" dirty="0" err="1" smtClean="0">
                <a:solidFill>
                  <a:srgbClr val="2D2D8A">
                    <a:lumMod val="75000"/>
                  </a:srgbClr>
                </a:solidFill>
              </a:rPr>
              <a:t>hubbing</a:t>
            </a: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, 3 didn’t.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Student support services (including counselling) were most likely to be centralised.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Other services affected includes student/departmental admin; IT; Research Support; Finance and HR.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1 branch said </a:t>
            </a:r>
            <a:r>
              <a:rPr lang="en-GB" sz="2000" dirty="0" err="1" smtClean="0">
                <a:solidFill>
                  <a:srgbClr val="2D2D8A">
                    <a:lumMod val="75000"/>
                  </a:srgbClr>
                </a:solidFill>
              </a:rPr>
              <a:t>hubbing</a:t>
            </a: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 had improved the counselling service, but all others said it had ‘mixed results depending on service’ or a ‘detrimental impact’.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No </a:t>
            </a:r>
            <a:r>
              <a:rPr lang="en-GB" sz="2000" dirty="0" err="1" smtClean="0">
                <a:solidFill>
                  <a:srgbClr val="2D2D8A">
                    <a:lumMod val="75000"/>
                  </a:srgbClr>
                </a:solidFill>
              </a:rPr>
              <a:t>hubbing</a:t>
            </a: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 had been reversed.</a:t>
            </a:r>
            <a:endParaRPr lang="en-GB" sz="2000" dirty="0">
              <a:solidFill>
                <a:srgbClr val="2D2D8A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49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404664"/>
            <a:ext cx="6059487" cy="1440159"/>
          </a:xfrm>
        </p:spPr>
        <p:txBody>
          <a:bodyPr/>
          <a:lstStyle/>
          <a:p>
            <a:pPr eaLnBrk="1" hangingPunct="1"/>
            <a:r>
              <a:rPr lang="en-US" sz="2800" b="1" dirty="0" err="1" smtClean="0">
                <a:solidFill>
                  <a:srgbClr val="4F4074"/>
                </a:solidFill>
              </a:rPr>
              <a:t>Hubbing</a:t>
            </a:r>
            <a:r>
              <a:rPr lang="en-US" sz="2800" b="1" dirty="0" smtClean="0">
                <a:solidFill>
                  <a:srgbClr val="4F4074"/>
                </a:solidFill>
              </a:rPr>
              <a:t> or </a:t>
            </a:r>
            <a:r>
              <a:rPr lang="en-US" sz="2800" b="1" dirty="0" err="1" smtClean="0">
                <a:solidFill>
                  <a:srgbClr val="4F4074"/>
                </a:solidFill>
              </a:rPr>
              <a:t>centralising</a:t>
            </a:r>
            <a:r>
              <a:rPr lang="en-US" sz="2800" b="1" dirty="0" smtClean="0">
                <a:solidFill>
                  <a:srgbClr val="4F4074"/>
                </a:solidFill>
              </a:rPr>
              <a:t> of services continued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772816"/>
            <a:ext cx="6635750" cy="4392488"/>
          </a:xfrm>
        </p:spPr>
        <p:txBody>
          <a:bodyPr/>
          <a:lstStyle/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Key themes of concern raised by branches:</a:t>
            </a:r>
          </a:p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art of a cost-cutting drive.</a:t>
            </a:r>
          </a:p>
          <a:p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Loss of local knowledge.</a:t>
            </a:r>
          </a:p>
          <a:p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Loss of working relationships.</a:t>
            </a:r>
          </a:p>
          <a:p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Loss of autonomy.</a:t>
            </a:r>
          </a:p>
          <a:p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No safe space and effects confidentiality for staff and students.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294-6F57-47A1-B869-51E0D9E19024}" type="slidenum">
              <a:rPr lang="en-US" smtClean="0">
                <a:solidFill>
                  <a:srgbClr val="000000"/>
                </a:solidFill>
              </a:rPr>
              <a:pPr/>
              <a:t>24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8" name="Picture 11" descr="leftnav1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5180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404664"/>
            <a:ext cx="6059487" cy="1440159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Counselling services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6997" y="1628800"/>
            <a:ext cx="6635750" cy="4392488"/>
          </a:xfrm>
        </p:spPr>
        <p:txBody>
          <a:bodyPr/>
          <a:lstStyle/>
          <a:p>
            <a:endParaRPr lang="en-GB" sz="2000" dirty="0" smtClean="0"/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endParaRPr lang="en-GB" sz="1800" dirty="0" smtClean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294-6F57-47A1-B869-51E0D9E19024}" type="slidenum">
              <a:rPr lang="en-US" smtClean="0">
                <a:solidFill>
                  <a:srgbClr val="000000"/>
                </a:solidFill>
              </a:rPr>
              <a:pPr/>
              <a:t>25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6997" y="1556792"/>
            <a:ext cx="663575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2D2D8A">
                    <a:lumMod val="75000"/>
                  </a:srgbClr>
                </a:solidFill>
              </a:rPr>
              <a:t>Changes to counselling services: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6 branches had seen cuts to funding.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5 branches had seen changes to staff contracts.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4 branches had seen a reduction in hours.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3 branches had seen an increase in funding.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4 branches had no change in funding.</a:t>
            </a:r>
          </a:p>
          <a:p>
            <a:endParaRPr lang="en-GB" sz="2000" dirty="0" smtClean="0">
              <a:solidFill>
                <a:srgbClr val="2D2D8A">
                  <a:lumMod val="75000"/>
                </a:srgbClr>
              </a:solidFill>
            </a:endParaRPr>
          </a:p>
          <a:p>
            <a:r>
              <a:rPr lang="en-GB" sz="2000" b="1" dirty="0" smtClean="0">
                <a:solidFill>
                  <a:srgbClr val="2D2D8A">
                    <a:lumMod val="75000"/>
                  </a:srgbClr>
                </a:solidFill>
              </a:rPr>
              <a:t>Accessing services: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9 branches believed staff and students were struggling to access services.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4 branches didn’t know.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3 branches said staff and students could access services.</a:t>
            </a:r>
            <a:endParaRPr lang="en-GB" sz="2000" dirty="0">
              <a:solidFill>
                <a:srgbClr val="2D2D8A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18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404664"/>
            <a:ext cx="6059487" cy="1440159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Counselling services continued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6997" y="1628800"/>
            <a:ext cx="6635750" cy="4392488"/>
          </a:xfrm>
        </p:spPr>
        <p:txBody>
          <a:bodyPr/>
          <a:lstStyle/>
          <a:p>
            <a:endParaRPr lang="en-GB" sz="2000" dirty="0" smtClean="0"/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endParaRPr lang="en-GB" sz="1800" dirty="0" smtClean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294-6F57-47A1-B869-51E0D9E19024}" type="slidenum">
              <a:rPr lang="en-US" smtClean="0">
                <a:solidFill>
                  <a:srgbClr val="000000"/>
                </a:solidFill>
              </a:rPr>
              <a:pPr/>
              <a:t>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6997" y="1558528"/>
            <a:ext cx="663575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2D2D8A">
                    <a:lumMod val="75000"/>
                  </a:srgbClr>
                </a:solidFill>
              </a:rPr>
              <a:t>Key themes: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Long waiting lists.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Outsourcing of services, particularly for staff.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Mixture of contract types being used, but 3 branches only had staff on permanent/open-ended contracts.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Downgrading of roles.</a:t>
            </a:r>
          </a:p>
          <a:p>
            <a:endParaRPr lang="en-GB" sz="2000" dirty="0" smtClean="0">
              <a:solidFill>
                <a:srgbClr val="2D2D8A">
                  <a:lumMod val="75000"/>
                </a:srgbClr>
              </a:solidFill>
            </a:endParaRPr>
          </a:p>
          <a:p>
            <a:r>
              <a:rPr lang="en-GB" sz="2000" b="1" dirty="0" smtClean="0">
                <a:solidFill>
                  <a:srgbClr val="2D2D8A">
                    <a:lumMod val="75000"/>
                  </a:srgbClr>
                </a:solidFill>
              </a:rPr>
              <a:t>UCU resources: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Most branches wanted materials highlighting the importance of the service.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A close second was </a:t>
            </a:r>
            <a:r>
              <a:rPr lang="en-GB" sz="2000" dirty="0">
                <a:solidFill>
                  <a:srgbClr val="2D2D8A">
                    <a:lumMod val="75000"/>
                  </a:srgbClr>
                </a:solidFill>
              </a:rPr>
              <a:t>c</a:t>
            </a: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ampaign materials focused </a:t>
            </a:r>
            <a:r>
              <a:rPr lang="en-GB" sz="2000" dirty="0">
                <a:solidFill>
                  <a:srgbClr val="2D2D8A">
                    <a:lumMod val="75000"/>
                  </a:srgbClr>
                </a:solidFill>
              </a:rPr>
              <a:t>on </a:t>
            </a: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increased</a:t>
            </a:r>
            <a:r>
              <a:rPr lang="en-GB" sz="2000" dirty="0">
                <a:solidFill>
                  <a:srgbClr val="2D2D8A">
                    <a:lumMod val="75000"/>
                  </a:srgbClr>
                </a:solidFill>
              </a:rPr>
              <a:t> </a:t>
            </a: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funding </a:t>
            </a:r>
            <a:r>
              <a:rPr lang="en-GB" sz="2000" dirty="0">
                <a:solidFill>
                  <a:srgbClr val="2D2D8A">
                    <a:lumMod val="75000"/>
                  </a:srgbClr>
                </a:solidFill>
              </a:rPr>
              <a:t>and </a:t>
            </a: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resources to </a:t>
            </a:r>
            <a:r>
              <a:rPr lang="en-GB" sz="2000" dirty="0">
                <a:solidFill>
                  <a:srgbClr val="2D2D8A">
                    <a:lumMod val="75000"/>
                  </a:srgbClr>
                </a:solidFill>
              </a:rPr>
              <a:t>the </a:t>
            </a: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service.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Other requests included materials on challenging </a:t>
            </a:r>
            <a:r>
              <a:rPr lang="en-GB" sz="2000" dirty="0" err="1" smtClean="0">
                <a:solidFill>
                  <a:srgbClr val="2D2D8A">
                    <a:lumMod val="75000"/>
                  </a:srgbClr>
                </a:solidFill>
              </a:rPr>
              <a:t>casualisation</a:t>
            </a: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 and equality of resources for students AND staff.</a:t>
            </a:r>
            <a:endParaRPr lang="en-GB" sz="2000" dirty="0">
              <a:solidFill>
                <a:srgbClr val="2D2D8A">
                  <a:lumMod val="75000"/>
                </a:srgbClr>
              </a:solidFill>
            </a:endParaRPr>
          </a:p>
        </p:txBody>
      </p:sp>
      <p:pic>
        <p:nvPicPr>
          <p:cNvPr id="9" name="Picture 11" descr="leftnav1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66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404664"/>
            <a:ext cx="6059487" cy="1440159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IT services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6997" y="1628800"/>
            <a:ext cx="6635750" cy="4392488"/>
          </a:xfrm>
        </p:spPr>
        <p:txBody>
          <a:bodyPr/>
          <a:lstStyle/>
          <a:p>
            <a:endParaRPr lang="en-GB" sz="2000" dirty="0" smtClean="0"/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endParaRPr lang="en-GB" sz="1800" dirty="0" smtClean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294-6F57-47A1-B869-51E0D9E19024}" type="slidenum">
              <a:rPr lang="en-US" smtClean="0">
                <a:solidFill>
                  <a:srgbClr val="000000"/>
                </a:solidFill>
              </a:rPr>
              <a:pPr/>
              <a:t>27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6997" y="1558528"/>
            <a:ext cx="663575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2D2D8A">
                    <a:lumMod val="75000"/>
                  </a:srgbClr>
                </a:solidFill>
              </a:rPr>
              <a:t>Changes to IT services: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9 branches had seen cuts to funding.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6 branches had seen changes to contracts.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8 branches had seen outsourcing or the use of contractors.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3 branches had seen no changes.</a:t>
            </a:r>
          </a:p>
          <a:p>
            <a:endParaRPr lang="en-GB" sz="2000" dirty="0" smtClean="0">
              <a:solidFill>
                <a:srgbClr val="2D2D8A">
                  <a:lumMod val="75000"/>
                </a:srgbClr>
              </a:solidFill>
            </a:endParaRPr>
          </a:p>
          <a:p>
            <a:r>
              <a:rPr lang="en-GB" sz="2000" b="1" dirty="0" smtClean="0">
                <a:solidFill>
                  <a:srgbClr val="2D2D8A">
                    <a:lumMod val="75000"/>
                  </a:srgbClr>
                </a:solidFill>
              </a:rPr>
              <a:t>Opportunities for promotion and career progression: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3 branches said there were opportunities to a certain level.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5 branches </a:t>
            </a:r>
            <a:r>
              <a:rPr lang="en-GB" sz="2000" dirty="0">
                <a:solidFill>
                  <a:srgbClr val="2D2D8A">
                    <a:lumMod val="75000"/>
                  </a:srgbClr>
                </a:solidFill>
              </a:rPr>
              <a:t>said there were </a:t>
            </a: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opportunities but only when managing others.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2 branches said there were no opportunities.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2D2D8A">
                    <a:lumMod val="75000"/>
                  </a:srgbClr>
                </a:solidFill>
              </a:rPr>
              <a:t>4 branches said this situation was impacting on retention and recruitment.</a:t>
            </a:r>
            <a:endParaRPr lang="en-GB" sz="2000" dirty="0">
              <a:solidFill>
                <a:srgbClr val="2D2D8A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00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404664"/>
            <a:ext cx="6059487" cy="1440159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4F4074"/>
                </a:solidFill>
              </a:rPr>
              <a:t>IT services continued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6997" y="1628800"/>
            <a:ext cx="6635750" cy="4392488"/>
          </a:xfrm>
        </p:spPr>
        <p:txBody>
          <a:bodyPr/>
          <a:lstStyle/>
          <a:p>
            <a:endParaRPr lang="en-GB" sz="2000" dirty="0" smtClean="0"/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endParaRPr lang="en-GB" sz="1800" dirty="0" smtClean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294-6F57-47A1-B869-51E0D9E19024}" type="slidenum">
              <a:rPr lang="en-US" smtClean="0">
                <a:solidFill>
                  <a:srgbClr val="000000"/>
                </a:solidFill>
              </a:rPr>
              <a:pPr/>
              <a:t>28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6997" y="1558528"/>
            <a:ext cx="66357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 dirty="0" smtClean="0">
              <a:solidFill>
                <a:srgbClr val="000000"/>
              </a:solidFill>
            </a:endParaRPr>
          </a:p>
          <a:p>
            <a:r>
              <a:rPr lang="en-GB" b="1" dirty="0" smtClean="0">
                <a:solidFill>
                  <a:srgbClr val="2D2D8A">
                    <a:lumMod val="75000"/>
                  </a:srgbClr>
                </a:solidFill>
              </a:rPr>
              <a:t>Key themes of concern:</a:t>
            </a:r>
          </a:p>
          <a:p>
            <a:endParaRPr lang="en-GB" b="1" dirty="0" smtClean="0">
              <a:solidFill>
                <a:srgbClr val="2D2D8A">
                  <a:lumMod val="75000"/>
                </a:srgb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D2D8A">
                    <a:lumMod val="75000"/>
                  </a:srgbClr>
                </a:solidFill>
              </a:rPr>
              <a:t>Repetitive restructuring.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D2D8A">
                    <a:lumMod val="75000"/>
                  </a:srgbClr>
                </a:solidFill>
              </a:rPr>
              <a:t>Grade drift.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D2D8A">
                    <a:lumMod val="75000"/>
                  </a:srgbClr>
                </a:solidFill>
              </a:rPr>
              <a:t>Outsourcing and use of contractors.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2D2D8A">
                    <a:lumMod val="75000"/>
                  </a:srgbClr>
                </a:solidFill>
              </a:rPr>
              <a:t>Lack of training and development.</a:t>
            </a:r>
          </a:p>
        </p:txBody>
      </p:sp>
      <p:pic>
        <p:nvPicPr>
          <p:cNvPr id="9" name="Picture 11" descr="leftnav1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02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087563" y="238920"/>
            <a:ext cx="6059487" cy="1143000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chemeClr val="accent6"/>
                </a:solidFill>
                <a:latin typeface="+mn-lt"/>
              </a:rPr>
              <a:t>Overview of staff survey</a:t>
            </a:r>
            <a:endParaRPr lang="en-US" sz="4000" b="1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4076" y="1556792"/>
            <a:ext cx="6635750" cy="4319587"/>
          </a:xfrm>
        </p:spPr>
        <p:txBody>
          <a:bodyPr/>
          <a:lstStyle/>
          <a:p>
            <a:pPr eaLnBrk="1" hangingPunct="1"/>
            <a:r>
              <a:rPr lang="en-US" sz="2400" dirty="0">
                <a:solidFill>
                  <a:schemeClr val="accent6"/>
                </a:solidFill>
              </a:rPr>
              <a:t>Over </a:t>
            </a:r>
            <a:r>
              <a:rPr lang="en-US" sz="2400" dirty="0" smtClean="0">
                <a:solidFill>
                  <a:schemeClr val="accent6"/>
                </a:solidFill>
              </a:rPr>
              <a:t>2300 </a:t>
            </a:r>
            <a:r>
              <a:rPr lang="en-US" sz="2400" dirty="0">
                <a:solidFill>
                  <a:schemeClr val="accent6"/>
                </a:solidFill>
              </a:rPr>
              <a:t>responses </a:t>
            </a:r>
            <a:r>
              <a:rPr lang="en-US" sz="2400" dirty="0" smtClean="0">
                <a:solidFill>
                  <a:schemeClr val="accent6"/>
                </a:solidFill>
              </a:rPr>
              <a:t>(&gt;2000 </a:t>
            </a:r>
            <a:r>
              <a:rPr lang="en-US" sz="2400" dirty="0">
                <a:solidFill>
                  <a:schemeClr val="accent6"/>
                </a:solidFill>
              </a:rPr>
              <a:t>complete)</a:t>
            </a:r>
          </a:p>
          <a:p>
            <a:pPr eaLnBrk="1" hangingPunct="1"/>
            <a:endParaRPr lang="en-US" sz="2400" dirty="0">
              <a:solidFill>
                <a:schemeClr val="accent6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chemeClr val="accent6"/>
                </a:solidFill>
              </a:rPr>
              <a:t>121 </a:t>
            </a:r>
            <a:r>
              <a:rPr lang="en-US" sz="2400" dirty="0">
                <a:solidFill>
                  <a:schemeClr val="accent6"/>
                </a:solidFill>
              </a:rPr>
              <a:t>different </a:t>
            </a:r>
            <a:r>
              <a:rPr lang="en-US" sz="2400" dirty="0" smtClean="0">
                <a:solidFill>
                  <a:schemeClr val="accent6"/>
                </a:solidFill>
              </a:rPr>
              <a:t>institutions</a:t>
            </a:r>
          </a:p>
          <a:p>
            <a:pPr eaLnBrk="1" hangingPunct="1"/>
            <a:endParaRPr lang="en-US" sz="2400" dirty="0">
              <a:solidFill>
                <a:schemeClr val="accent6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chemeClr val="accent6"/>
                </a:solidFill>
              </a:rPr>
              <a:t>~55% </a:t>
            </a:r>
            <a:r>
              <a:rPr lang="en-US" sz="2400" dirty="0">
                <a:solidFill>
                  <a:schemeClr val="accent6"/>
                </a:solidFill>
              </a:rPr>
              <a:t>Russell </a:t>
            </a:r>
            <a:r>
              <a:rPr lang="en-US" sz="2400" dirty="0" smtClean="0">
                <a:solidFill>
                  <a:schemeClr val="accent6"/>
                </a:solidFill>
              </a:rPr>
              <a:t>Group, ~35% other Pre-92, 11% Post-92</a:t>
            </a:r>
            <a:endParaRPr lang="en-US" sz="2400" dirty="0">
              <a:solidFill>
                <a:schemeClr val="accent6"/>
              </a:solidFill>
            </a:endParaRPr>
          </a:p>
          <a:p>
            <a:pPr eaLnBrk="1" hangingPunct="1"/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chemeClr val="accent6"/>
                </a:solidFill>
              </a:rPr>
              <a:t>HESA: 45% Russell Group, 25% other Pre-92, 30% Post-92</a:t>
            </a:r>
            <a:endParaRPr lang="en-US" sz="2400" dirty="0">
              <a:solidFill>
                <a:schemeClr val="accent6"/>
              </a:solidFill>
            </a:endParaRPr>
          </a:p>
          <a:p>
            <a:pPr eaLnBrk="1" hangingPunct="1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6391" name="Picture 7" descr="leftnav10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58813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endParaRPr lang="en-US" dirty="0">
              <a:solidFill>
                <a:srgbClr val="4F4074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87563" y="238920"/>
            <a:ext cx="6059487" cy="1143000"/>
          </a:xfrm>
        </p:spPr>
        <p:txBody>
          <a:bodyPr/>
          <a:lstStyle/>
          <a:p>
            <a:pPr algn="l" eaLnBrk="1" hangingPunct="1"/>
            <a:r>
              <a:rPr lang="en-US" sz="4000" b="1" dirty="0">
                <a:solidFill>
                  <a:schemeClr val="accent6"/>
                </a:solidFill>
                <a:latin typeface="+mn-lt"/>
                <a:ea typeface="ＭＳ Ｐゴシック"/>
              </a:rPr>
              <a:t>Areas of </a:t>
            </a:r>
            <a:r>
              <a:rPr lang="en-US" sz="4000" b="1" dirty="0" smtClean="0">
                <a:solidFill>
                  <a:schemeClr val="accent6"/>
                </a:solidFill>
                <a:latin typeface="+mn-lt"/>
                <a:ea typeface="ＭＳ Ｐゴシック"/>
              </a:rPr>
              <a:t>work- summary</a:t>
            </a:r>
            <a:endParaRPr lang="en-US" sz="4000" b="1" dirty="0">
              <a:solidFill>
                <a:schemeClr val="accent6"/>
              </a:solidFill>
              <a:latin typeface="+mn-lt"/>
              <a:cs typeface="Arial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124076" y="1381920"/>
            <a:ext cx="663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buFontTx/>
              <a:buNone/>
            </a:pPr>
            <a:endParaRPr lang="en-US" kern="0" dirty="0">
              <a:solidFill>
                <a:schemeClr val="accent6"/>
              </a:solidFill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6247049"/>
              </p:ext>
            </p:extLst>
          </p:nvPr>
        </p:nvGraphicFramePr>
        <p:xfrm>
          <a:off x="2254251" y="1628800"/>
          <a:ext cx="6505575" cy="4443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endParaRPr lang="en-US" dirty="0">
              <a:solidFill>
                <a:srgbClr val="4F4074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8440" name="Picture 11" descr="leftnav1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87563" y="238920"/>
            <a:ext cx="6059487" cy="1143000"/>
          </a:xfrm>
        </p:spPr>
        <p:txBody>
          <a:bodyPr/>
          <a:lstStyle/>
          <a:p>
            <a:pPr algn="l" eaLnBrk="1" hangingPunct="1"/>
            <a:r>
              <a:rPr lang="en-US" sz="4000" b="1" dirty="0">
                <a:solidFill>
                  <a:schemeClr val="accent6"/>
                </a:solidFill>
                <a:latin typeface="+mn-lt"/>
                <a:ea typeface="ＭＳ Ｐゴシック"/>
              </a:rPr>
              <a:t>Areas of </a:t>
            </a:r>
            <a:r>
              <a:rPr lang="en-US" sz="4000" b="1" dirty="0" smtClean="0">
                <a:solidFill>
                  <a:schemeClr val="accent6"/>
                </a:solidFill>
                <a:latin typeface="+mn-lt"/>
                <a:ea typeface="ＭＳ Ｐゴシック"/>
              </a:rPr>
              <a:t>work- detail</a:t>
            </a:r>
            <a:endParaRPr lang="en-US" sz="4000" b="1" dirty="0">
              <a:solidFill>
                <a:schemeClr val="accent6"/>
              </a:solidFill>
              <a:latin typeface="+mn-lt"/>
              <a:cs typeface="Arial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124076" y="1381920"/>
            <a:ext cx="663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buFontTx/>
              <a:buNone/>
            </a:pPr>
            <a:endParaRPr lang="en-US" kern="0" dirty="0">
              <a:solidFill>
                <a:schemeClr val="accent6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669152"/>
              </p:ext>
            </p:extLst>
          </p:nvPr>
        </p:nvGraphicFramePr>
        <p:xfrm>
          <a:off x="1835150" y="1556792"/>
          <a:ext cx="7213600" cy="4400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67400"/>
                <a:gridCol w="13462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Area</a:t>
                      </a:r>
                      <a:r>
                        <a:rPr lang="en-GB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of work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 dirty="0">
                          <a:effectLst/>
                          <a:latin typeface="+mj-lt"/>
                        </a:rPr>
                        <a:t>Count of </a:t>
                      </a:r>
                      <a:r>
                        <a:rPr lang="en-GB" sz="1400" b="1" u="none" strike="noStrike" dirty="0" smtClean="0">
                          <a:effectLst/>
                          <a:latin typeface="+mj-lt"/>
                        </a:rPr>
                        <a:t>Responses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IT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392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Information services, libraries &amp; archives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272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Departmental, faculty or school administration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239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Other - please specify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206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Research support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195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Educational, academic and curriculum development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142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Governance including academic registry, compliance and legal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76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E-learning and educational tech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72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Student services (including student union, mental health &amp; counselling services)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59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Careers &amp; employability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56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Student recruitment &amp; admissions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50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Student learning support (including learning technology, disability support &amp; language services)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44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Project Management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38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Technician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34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International partnerships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27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Human Resources and personnel (including health &amp; safety)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27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Public affairs &amp; outreach (including alumni and fundraising)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Estates and planning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Widening participation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17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Museum, galleries &amp; culture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16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519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endParaRPr lang="en-US" dirty="0">
              <a:solidFill>
                <a:srgbClr val="4F4074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8440" name="Picture 11" descr="leftnav1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87563" y="238920"/>
            <a:ext cx="6059487" cy="1143000"/>
          </a:xfrm>
        </p:spPr>
        <p:txBody>
          <a:bodyPr/>
          <a:lstStyle/>
          <a:p>
            <a:pPr algn="l" eaLnBrk="1" hangingPunct="1"/>
            <a:r>
              <a:rPr lang="en-US" sz="4000" b="1" dirty="0">
                <a:solidFill>
                  <a:schemeClr val="accent6"/>
                </a:solidFill>
                <a:latin typeface="+mn-lt"/>
                <a:ea typeface="ＭＳ Ｐゴシック"/>
                <a:cs typeface="Arial"/>
              </a:rPr>
              <a:t>Areas of </a:t>
            </a:r>
            <a:r>
              <a:rPr lang="en-US" sz="4000" b="1" dirty="0" smtClean="0">
                <a:solidFill>
                  <a:schemeClr val="accent6"/>
                </a:solidFill>
                <a:latin typeface="+mn-lt"/>
                <a:ea typeface="ＭＳ Ｐゴシック"/>
                <a:cs typeface="Arial"/>
              </a:rPr>
              <a:t>work- other</a:t>
            </a:r>
            <a:endParaRPr lang="en-US" sz="4000" b="1" dirty="0">
              <a:solidFill>
                <a:schemeClr val="accent6"/>
              </a:solidFill>
              <a:latin typeface="+mn-lt"/>
              <a:cs typeface="Arial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124076" y="1381920"/>
            <a:ext cx="663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kern="0" dirty="0" smtClean="0">
                <a:solidFill>
                  <a:schemeClr val="accent6"/>
                </a:solidFill>
                <a:cs typeface="Arial"/>
              </a:rPr>
              <a:t>Work areas in “Other” with multiple responses:</a:t>
            </a:r>
          </a:p>
          <a:p>
            <a:pPr eaLnBrk="1" hangingPunct="1"/>
            <a:endParaRPr lang="en-US" sz="2400" kern="0" dirty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>
              <a:solidFill>
                <a:schemeClr val="accent6"/>
              </a:solidFill>
              <a:cs typeface="Arial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763010"/>
              </p:ext>
            </p:extLst>
          </p:nvPr>
        </p:nvGraphicFramePr>
        <p:xfrm>
          <a:off x="3404471" y="2348879"/>
          <a:ext cx="3672408" cy="21602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5710"/>
                <a:gridCol w="1136698"/>
              </a:tblGrid>
              <a:tr h="596737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Area</a:t>
                      </a:r>
                      <a:r>
                        <a:rPr lang="en-GB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of work- Other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Count of responses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Finance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err="1">
                          <a:effectLst/>
                        </a:rPr>
                        <a:t>Comms</a:t>
                      </a:r>
                      <a:r>
                        <a:rPr lang="en-GB" sz="1100" u="none" strike="noStrike" dirty="0">
                          <a:effectLst/>
                        </a:rPr>
                        <a:t>/Marketing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Public/community engagement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Impact/evaluation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Business development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Clinical trials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376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4842" y="1387724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endParaRPr lang="en-US" dirty="0">
              <a:solidFill>
                <a:srgbClr val="4F4074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8440" name="Picture 11" descr="leftnav1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8810" y="2204864"/>
            <a:ext cx="3756992" cy="424368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87563" y="238920"/>
            <a:ext cx="6059487" cy="1143000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chemeClr val="accent6"/>
                </a:solidFill>
                <a:latin typeface="+mn-lt"/>
                <a:cs typeface="Arial"/>
              </a:rPr>
              <a:t>Qualifications</a:t>
            </a:r>
            <a:endParaRPr lang="en-US" sz="4000" b="1" dirty="0">
              <a:solidFill>
                <a:schemeClr val="accent6"/>
              </a:solidFill>
              <a:latin typeface="+mn-lt"/>
              <a:cs typeface="Arial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054842" y="1556792"/>
            <a:ext cx="663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kern="0" dirty="0" smtClean="0">
                <a:solidFill>
                  <a:schemeClr val="accent6"/>
                </a:solidFill>
                <a:cs typeface="Arial"/>
              </a:rPr>
              <a:t>50% of respondents have a post-graduate qualification</a:t>
            </a:r>
            <a:endParaRPr lang="en-US" sz="2400" kern="0" dirty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>
              <a:solidFill>
                <a:schemeClr val="accent6"/>
              </a:solidFill>
              <a:cs typeface="Arial"/>
            </a:endParaRPr>
          </a:p>
          <a:p>
            <a:pPr lvl="1" eaLnBrk="1" hangingPunct="1"/>
            <a:endParaRPr lang="en-US" sz="2000" kern="0" dirty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>
              <a:solidFill>
                <a:schemeClr val="accent6"/>
              </a:solidFill>
              <a:ea typeface="ＭＳ Ｐゴシック"/>
            </a:endParaRPr>
          </a:p>
          <a:p>
            <a:pPr eaLnBrk="1" hangingPunct="1"/>
            <a:endParaRPr lang="en-US" sz="2400" kern="0" dirty="0">
              <a:solidFill>
                <a:schemeClr val="accent6"/>
              </a:solidFill>
              <a:ea typeface="ＭＳ Ｐゴシック"/>
            </a:endParaRPr>
          </a:p>
          <a:p>
            <a:pPr algn="just" eaLnBrk="1" hangingPunct="1"/>
            <a:endParaRPr lang="en-US" sz="2800" kern="0" dirty="0">
              <a:solidFill>
                <a:schemeClr val="accent6"/>
              </a:solidFill>
            </a:endParaRPr>
          </a:p>
          <a:p>
            <a:pPr algn="just" eaLnBrk="1" hangingPunct="1">
              <a:buFontTx/>
              <a:buNone/>
            </a:pPr>
            <a:endParaRPr lang="en-US" sz="2800" kern="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111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4842" y="1387724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endParaRPr lang="en-US" dirty="0">
              <a:solidFill>
                <a:srgbClr val="4F4074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87563" y="238920"/>
            <a:ext cx="6059487" cy="1143000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chemeClr val="accent6"/>
                </a:solidFill>
                <a:latin typeface="+mn-lt"/>
                <a:cs typeface="Arial"/>
              </a:rPr>
              <a:t>Qualifications</a:t>
            </a:r>
            <a:endParaRPr lang="en-US" sz="4000" b="1" dirty="0">
              <a:solidFill>
                <a:schemeClr val="accent6"/>
              </a:solidFill>
              <a:latin typeface="+mn-lt"/>
              <a:cs typeface="Arial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054842" y="1556792"/>
            <a:ext cx="663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kern="0" dirty="0" smtClean="0">
                <a:solidFill>
                  <a:schemeClr val="accent6"/>
                </a:solidFill>
                <a:cs typeface="Arial"/>
              </a:rPr>
              <a:t>Highest qualification by area of work:</a:t>
            </a:r>
            <a:endParaRPr lang="en-US" sz="2400" kern="0" dirty="0">
              <a:solidFill>
                <a:schemeClr val="accent6"/>
              </a:solidFill>
              <a:cs typeface="Arial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01527"/>
              </p:ext>
            </p:extLst>
          </p:nvPr>
        </p:nvGraphicFramePr>
        <p:xfrm>
          <a:off x="2125301" y="2276872"/>
          <a:ext cx="6264696" cy="3980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39652"/>
                <a:gridCol w="765044"/>
                <a:gridCol w="996000"/>
                <a:gridCol w="664000"/>
              </a:tblGrid>
              <a:tr h="74831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Area of work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up to A levels/Diploma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Undergraduate degree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Postgrad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81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Educational, academic and curriculum development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17%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79%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81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Careers &amp; employability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7%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25%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68%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81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Information services, libraries &amp; archives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31%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66%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81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Research support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29%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64%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81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E-learning and educational tech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14%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28%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58%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81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Departmental, faculty or school administration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21%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36%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42%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3513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Governance including academic registry, compliance and legal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9%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49%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42%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3513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Student services (including student union, mental health &amp; counselling services)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10%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52%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38%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81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Student recruitment &amp; admissions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12%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52%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36%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818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IT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25%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45%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30%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300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endParaRPr lang="en-US" dirty="0">
              <a:solidFill>
                <a:srgbClr val="4F4074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8440" name="Picture 11" descr="leftnav1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87563" y="238920"/>
            <a:ext cx="6059487" cy="1143000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chemeClr val="accent6"/>
                </a:solidFill>
                <a:latin typeface="+mn-lt"/>
                <a:cs typeface="Arial"/>
              </a:rPr>
              <a:t>Contract type</a:t>
            </a:r>
            <a:endParaRPr lang="en-US" sz="4000" b="1" dirty="0">
              <a:solidFill>
                <a:schemeClr val="accent6"/>
              </a:solidFill>
              <a:latin typeface="+mn-lt"/>
              <a:cs typeface="Arial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124076" y="1844824"/>
            <a:ext cx="663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kern="0" dirty="0" smtClean="0">
                <a:solidFill>
                  <a:schemeClr val="accent6"/>
                </a:solidFill>
                <a:cs typeface="Arial"/>
              </a:rPr>
              <a:t>8.4% of respondents were on a fixed term contract, ~1% on ZHC/hourly paid/variable hours</a:t>
            </a:r>
          </a:p>
          <a:p>
            <a:pPr marL="0" indent="0" eaLnBrk="1" hangingPunct="1">
              <a:buNone/>
            </a:pPr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r>
              <a:rPr lang="en-US" sz="2400" kern="0" dirty="0" smtClean="0">
                <a:solidFill>
                  <a:schemeClr val="accent6"/>
                </a:solidFill>
                <a:cs typeface="Arial"/>
              </a:rPr>
              <a:t>Fixed term contracts disproportionately affect those working in:</a:t>
            </a:r>
          </a:p>
          <a:p>
            <a:pPr lvl="1" eaLnBrk="1" hangingPunct="1"/>
            <a:r>
              <a:rPr lang="en-US" sz="2000" kern="0" dirty="0" smtClean="0">
                <a:solidFill>
                  <a:schemeClr val="accent6"/>
                </a:solidFill>
                <a:cs typeface="Arial"/>
              </a:rPr>
              <a:t>Research Support 26% on fixed term contracts</a:t>
            </a:r>
          </a:p>
          <a:p>
            <a:pPr lvl="1" eaLnBrk="1" hangingPunct="1"/>
            <a:r>
              <a:rPr lang="en-US" sz="2000" kern="0" dirty="0" smtClean="0">
                <a:solidFill>
                  <a:schemeClr val="accent6"/>
                </a:solidFill>
                <a:cs typeface="Arial"/>
              </a:rPr>
              <a:t>Project Management 52% on fixed term contracts</a:t>
            </a:r>
          </a:p>
          <a:p>
            <a:pPr eaLnBrk="1" hangingPunct="1"/>
            <a:endParaRPr lang="en-US" sz="2400" kern="0" dirty="0" smtClean="0">
              <a:solidFill>
                <a:schemeClr val="accent6"/>
              </a:solidFill>
              <a:cs typeface="Arial"/>
            </a:endParaRPr>
          </a:p>
          <a:p>
            <a:pPr eaLnBrk="1" hangingPunct="1"/>
            <a:endParaRPr lang="en-US" sz="2400" kern="0" dirty="0">
              <a:solidFill>
                <a:schemeClr val="accent6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548662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1258</TotalTime>
  <Words>2198</Words>
  <Application>Microsoft Office PowerPoint</Application>
  <PresentationFormat>On-screen Show (4:3)</PresentationFormat>
  <Paragraphs>647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ＭＳ Ｐゴシック</vt:lpstr>
      <vt:lpstr>Arial</vt:lpstr>
      <vt:lpstr>Calibri</vt:lpstr>
      <vt:lpstr>Verdana</vt:lpstr>
      <vt:lpstr>Default Design</vt:lpstr>
      <vt:lpstr>1_Default Design</vt:lpstr>
      <vt:lpstr>2_Default Design</vt:lpstr>
      <vt:lpstr>PowerPoint Presentation</vt:lpstr>
      <vt:lpstr>Two surveys</vt:lpstr>
      <vt:lpstr>Overview of staff survey</vt:lpstr>
      <vt:lpstr>Areas of work- summary</vt:lpstr>
      <vt:lpstr>Areas of work- detail</vt:lpstr>
      <vt:lpstr>Areas of work- other</vt:lpstr>
      <vt:lpstr>Qualifications</vt:lpstr>
      <vt:lpstr>Qualifications</vt:lpstr>
      <vt:lpstr>Contract type</vt:lpstr>
      <vt:lpstr>Pay</vt:lpstr>
      <vt:lpstr>Length of employment</vt:lpstr>
      <vt:lpstr>Length of employment</vt:lpstr>
      <vt:lpstr>Promotions</vt:lpstr>
      <vt:lpstr>CPD</vt:lpstr>
      <vt:lpstr>CPD</vt:lpstr>
      <vt:lpstr>Professional bodies</vt:lpstr>
      <vt:lpstr>Community of Practice</vt:lpstr>
      <vt:lpstr>Most important issues</vt:lpstr>
      <vt:lpstr>Recruitment issues</vt:lpstr>
      <vt:lpstr>Academic freedom</vt:lpstr>
      <vt:lpstr>Union membership</vt:lpstr>
      <vt:lpstr>PowerPoint Presentation</vt:lpstr>
      <vt:lpstr>Hubbing and centralisation of services </vt:lpstr>
      <vt:lpstr>Hubbing or centralising of services continued</vt:lpstr>
      <vt:lpstr>Counselling services</vt:lpstr>
      <vt:lpstr>Counselling services continued</vt:lpstr>
      <vt:lpstr>IT services</vt:lpstr>
      <vt:lpstr>IT services continued</vt:lpstr>
    </vt:vector>
  </TitlesOfParts>
  <Company>NATFHE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 Crowther</dc:creator>
  <cp:lastModifiedBy>Sue Bajwa</cp:lastModifiedBy>
  <cp:revision>232</cp:revision>
  <cp:lastPrinted>2019-02-14T11:26:45Z</cp:lastPrinted>
  <dcterms:created xsi:type="dcterms:W3CDTF">2007-10-15T12:18:27Z</dcterms:created>
  <dcterms:modified xsi:type="dcterms:W3CDTF">2020-04-24T09:43:00Z</dcterms:modified>
</cp:coreProperties>
</file>