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8" r:id="rId13"/>
    <p:sldId id="267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\Dropbox\Writing\Universities\Barnet%20and%20Southgate\Barnet%20and%20Southgate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\Dropbox\Writing\Universities\Barnet%20and%20Southgate\Barnet%20and%20Southgate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\Dropbox\Writing\Universities\Barnet%20and%20Southgate\Barnet%20and%20Southgate%20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Sources</a:t>
            </a:r>
            <a:r>
              <a:rPr lang="en-GB" baseline="0"/>
              <a:t> of Income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Sheet1!$B$44</c:f>
              <c:strCache>
                <c:ptCount val="1"/>
                <c:pt idx="0">
                  <c:v>Grant income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Sheet1!$A$45:$A$49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Sheet1!$B$45:$B$49</c:f>
              <c:numCache>
                <c:formatCode>_(* #,##0_);_(* \(#,##0\);_(* "-"_);_(@_)</c:formatCode>
                <c:ptCount val="5"/>
                <c:pt idx="0">
                  <c:v>36536</c:v>
                </c:pt>
                <c:pt idx="1">
                  <c:v>36787</c:v>
                </c:pt>
                <c:pt idx="2">
                  <c:v>32491</c:v>
                </c:pt>
                <c:pt idx="3">
                  <c:v>31684</c:v>
                </c:pt>
                <c:pt idx="4">
                  <c:v>29867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5-45EB-88FA-AD96F796E355}"/>
            </c:ext>
          </c:extLst>
        </c:ser>
        <c:ser>
          <c:idx val="1"/>
          <c:order val="1"/>
          <c:tx>
            <c:strRef>
              <c:f>Sheet1!$C$44</c:f>
              <c:strCache>
                <c:ptCount val="1"/>
                <c:pt idx="0">
                  <c:v>Fee income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Sheet1!$A$45:$A$49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Sheet1!$C$45:$C$49</c:f>
              <c:numCache>
                <c:formatCode>_(* #,##0_);_(* \(#,##0\);_(* "-"_);_(@_)</c:formatCode>
                <c:ptCount val="5"/>
                <c:pt idx="0">
                  <c:v>5427</c:v>
                </c:pt>
                <c:pt idx="1">
                  <c:v>4702</c:v>
                </c:pt>
                <c:pt idx="2">
                  <c:v>8789</c:v>
                </c:pt>
                <c:pt idx="3">
                  <c:v>7952</c:v>
                </c:pt>
                <c:pt idx="4">
                  <c:v>7983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75-45EB-88FA-AD96F796E355}"/>
            </c:ext>
          </c:extLst>
        </c:ser>
        <c:ser>
          <c:idx val="2"/>
          <c:order val="2"/>
          <c:tx>
            <c:strRef>
              <c:f>Sheet1!$D$44</c:f>
              <c:strCache>
                <c:ptCount val="1"/>
                <c:pt idx="0">
                  <c:v>Other income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Sheet1!$A$45:$A$49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Sheet1!$D$45:$D$49</c:f>
              <c:numCache>
                <c:formatCode>_(* #,##0_);_(* \(#,##0\);_(* "-"_);_(@_)</c:formatCode>
                <c:ptCount val="5"/>
                <c:pt idx="0">
                  <c:v>1268</c:v>
                </c:pt>
                <c:pt idx="1">
                  <c:v>1347</c:v>
                </c:pt>
                <c:pt idx="2">
                  <c:v>1322</c:v>
                </c:pt>
                <c:pt idx="3">
                  <c:v>1446</c:v>
                </c:pt>
                <c:pt idx="4">
                  <c:v>2003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75-45EB-88FA-AD96F796E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5172960"/>
        <c:axId val="1887814592"/>
      </c:barChart>
      <c:lineChart>
        <c:grouping val="standard"/>
        <c:varyColors val="0"/>
        <c:ser>
          <c:idx val="3"/>
          <c:order val="3"/>
          <c:tx>
            <c:strRef>
              <c:f>Sheet1!$E$44</c:f>
              <c:strCache>
                <c:ptCount val="1"/>
                <c:pt idx="0">
                  <c:v>Total income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Sheet1!$A$45:$A$49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Sheet1!$E$45:$E$49</c:f>
              <c:numCache>
                <c:formatCode>_(* #,##0_);_(* \(#,##0\);_(* "-"_);_(@_)</c:formatCode>
                <c:ptCount val="5"/>
                <c:pt idx="0">
                  <c:v>43231</c:v>
                </c:pt>
                <c:pt idx="1">
                  <c:v>42836</c:v>
                </c:pt>
                <c:pt idx="2">
                  <c:v>42602</c:v>
                </c:pt>
                <c:pt idx="3">
                  <c:v>41082</c:v>
                </c:pt>
                <c:pt idx="4">
                  <c:v>39853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75-45EB-88FA-AD96F796E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5172960"/>
        <c:axId val="1887814592"/>
      </c:lineChart>
      <c:catAx>
        <c:axId val="187517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814592"/>
        <c:crosses val="autoZero"/>
        <c:auto val="1"/>
        <c:lblAlgn val="ctr"/>
        <c:lblOffset val="100"/>
        <c:noMultiLvlLbl val="0"/>
      </c:catAx>
      <c:valAx>
        <c:axId val="188781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17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Incom</a:t>
            </a:r>
            <a:r>
              <a:rPr lang="en-US" baseline="0"/>
              <a:t>e &amp; Expensditure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Income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Sheet1!$A$3:$A$6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Sheet1!$B$3:$B$6</c:f>
              <c:numCache>
                <c:formatCode>General</c:formatCode>
                <c:ptCount val="4"/>
                <c:pt idx="0">
                  <c:v>43231</c:v>
                </c:pt>
                <c:pt idx="1">
                  <c:v>42836</c:v>
                </c:pt>
                <c:pt idx="2">
                  <c:v>42602</c:v>
                </c:pt>
                <c:pt idx="3">
                  <c:v>41082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F5-4E40-9427-A9A2FF555863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Expenditure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Sheet1!$A$3:$A$6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Sheet1!$C$3:$C$6</c:f>
              <c:numCache>
                <c:formatCode>General</c:formatCode>
                <c:ptCount val="4"/>
                <c:pt idx="0">
                  <c:v>44099</c:v>
                </c:pt>
                <c:pt idx="1">
                  <c:v>44234</c:v>
                </c:pt>
                <c:pt idx="2">
                  <c:v>44085</c:v>
                </c:pt>
                <c:pt idx="3">
                  <c:v>45895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F5-4E40-9427-A9A2FF555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01151"/>
        <c:axId val="48240063"/>
      </c:lineChart>
      <c:catAx>
        <c:axId val="45601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40063"/>
        <c:crosses val="autoZero"/>
        <c:auto val="1"/>
        <c:lblAlgn val="ctr"/>
        <c:lblOffset val="100"/>
        <c:noMultiLvlLbl val="0"/>
      </c:catAx>
      <c:valAx>
        <c:axId val="4824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01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Cash reserves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541354999593768E-2"/>
          <c:y val="9.1390588443935147E-2"/>
          <c:w val="0.91864808521103858"/>
          <c:h val="0.81422496161416869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Sheet2!$A$2:$A$9</c:f>
              <c:numCache>
                <c:formatCode>General</c:formatCode>
                <c:ptCount val="8"/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Sheet2!$B$2:$B$9</c:f>
              <c:numCache>
                <c:formatCode>General</c:formatCode>
                <c:ptCount val="8"/>
                <c:pt idx="2">
                  <c:v>9628</c:v>
                </c:pt>
                <c:pt idx="3">
                  <c:v>17595</c:v>
                </c:pt>
                <c:pt idx="4">
                  <c:v>23035</c:v>
                </c:pt>
                <c:pt idx="5">
                  <c:v>12132</c:v>
                </c:pt>
                <c:pt idx="6">
                  <c:v>4180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0B-45C2-853D-2BB191395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2163152"/>
        <c:axId val="1812235200"/>
      </c:lineChart>
      <c:catAx>
        <c:axId val="1812163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235200"/>
        <c:crosses val="autoZero"/>
        <c:auto val="1"/>
        <c:lblAlgn val="ctr"/>
        <c:lblOffset val="100"/>
        <c:noMultiLvlLbl val="0"/>
      </c:catAx>
      <c:valAx>
        <c:axId val="181223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£000s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216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E7AC-07C8-4436-A6F0-C23F86FD0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CA43B-632E-4F50-A437-360C099BF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8539C-6430-474A-A6CD-9100F896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5FC9-37D7-404C-B2A7-985604A4D06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DCBB7-64B8-405E-8BC1-5C63073F0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81087-AC26-430D-B1BF-8519187F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CD9-8346-4D66-8F70-61FC67F0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13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F2B52-5FEE-4FB9-88CD-5A07DF1DB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16527-2B6A-4A73-B1BC-DC4E605C7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9A4FC-5C33-441B-999D-173E9E977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5FC9-37D7-404C-B2A7-985604A4D06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98240-977C-4102-B6D2-504AB1A6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BE6F1-D0CC-423D-8FC0-7E96A99C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CD9-8346-4D66-8F70-61FC67F0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3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566D0-9529-4857-8D97-B778D6C2B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7FBE5-58B9-4D87-A951-05DBDE3B0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C0D11-D09E-400B-BC97-6F91A314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5FC9-37D7-404C-B2A7-985604A4D06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266FB-6F7F-41AA-BBFF-DE83233C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04214-BD31-462C-8D3F-A70AB80E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CD9-8346-4D66-8F70-61FC67F0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60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E045-A1E0-41FF-A6BC-4C687863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6D9D8-067A-491D-9C4B-95066B81D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4BEFC-43E6-4132-AA4D-B562F97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5FC9-37D7-404C-B2A7-985604A4D06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AEACF-2894-40DA-8265-78A14A10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A131D-E4ED-421F-8ACB-A6B0B306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CD9-8346-4D66-8F70-61FC67F0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0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2695C-147D-4875-966F-6AD15001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0B588-90CB-46E2-AF02-A03B526F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FE899-573E-42CA-8EC4-05938256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5FC9-37D7-404C-B2A7-985604A4D06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C4CAC-AFFA-4DF4-8FA7-26B58782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B7888-8855-4480-9DC0-DB801D42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CD9-8346-4D66-8F70-61FC67F0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1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808F-05FA-4790-9D1A-C753E317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EDA3C-7E51-41DA-87D3-27034AAA0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28E21-D973-4CA2-8008-00AB47DE6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EA228-DD83-4729-8C19-84B4AF6D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5FC9-37D7-404C-B2A7-985604A4D06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B5BAB-F00B-4B1B-B04B-260AB91E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CD221-740D-48E2-B137-7C3FBC6B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CD9-8346-4D66-8F70-61FC67F0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6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8B2A9-5255-4E49-AB9D-1903C134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CF32B-09C3-4D68-A90D-985AB4491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C3159-6E40-4C46-978A-4C7F35C99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5442F9-2C9A-4005-B641-C4411500C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E6160B-0AE6-4A38-BEE6-405602D41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32FF2A-021F-42A5-8AC3-7E7AB6A7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5FC9-37D7-404C-B2A7-985604A4D06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86A598-D13A-41C8-BC9A-5D944669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0DA6D4-3B67-431B-A766-B558D8D0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CD9-8346-4D66-8F70-61FC67F0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8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66F9B-DD64-4FBE-816B-6DC4256C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72033-6CEA-48EF-91C5-28D84B9F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5FC9-37D7-404C-B2A7-985604A4D06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74B0D-F33F-45A0-8CC8-1AA32C8A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38CB6-4622-4A99-8426-D275D797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CD9-8346-4D66-8F70-61FC67F0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7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27C434-4CEF-41EF-9628-630ECB0B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5FC9-37D7-404C-B2A7-985604A4D06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7DF187-0EE8-4C34-B656-B07A48067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69F23-0026-4E5B-B908-4AFE4060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CD9-8346-4D66-8F70-61FC67F0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00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5FCA7-E2B5-4D97-9C07-56FC0E17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1C01-40E1-4104-9063-029426008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A2BE5-3BC4-4ECA-B175-2313E9497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79628-BFD8-4313-9AEA-6CDFDDDE4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5FC9-37D7-404C-B2A7-985604A4D06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63370-BD39-4E00-BE90-BFDD7FBD9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4C412-95E2-4893-BFC3-3AD79E36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CD9-8346-4D66-8F70-61FC67F0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8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89175-0190-44A2-89BE-0A626F3B6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8DFE0E-DA82-4B9F-8107-26E8EF2EA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F0D6A-402A-4781-9603-7D38AB96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4BBB7-35C6-4334-8CB6-00AC497D3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5FC9-37D7-404C-B2A7-985604A4D06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68A02-D479-4BE5-A287-6A6A9FCE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40A7A-92F5-4AF6-9DDF-FB2B6FAA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1CD9-8346-4D66-8F70-61FC67F0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28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D99AFA-8CF1-4C70-AFF5-18AB0131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6EDA8-14CF-45D5-BEB7-7079C5B40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0D1FA-EAD9-4046-9AE0-75D6A7256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35FC9-37D7-404C-B2A7-985604A4D06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40CE7-76FF-4CC4-ADD5-89DFF686E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8438A-020D-425D-840A-2827F90AE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1CD9-8346-4D66-8F70-61FC67F0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0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461C807-7249-4203-AF23-0F3FFD50A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7" y="643467"/>
            <a:ext cx="89495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15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EA7E3C8-9B78-48F6-B1A6-39F665765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680294"/>
              </p:ext>
            </p:extLst>
          </p:nvPr>
        </p:nvGraphicFramePr>
        <p:xfrm>
          <a:off x="477012" y="480061"/>
          <a:ext cx="11237976" cy="589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542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B62F2-3D11-4B45-A8E3-1A7D9D084555}"/>
              </a:ext>
            </a:extLst>
          </p:cNvPr>
          <p:cNvSpPr txBox="1"/>
          <p:nvPr/>
        </p:nvSpPr>
        <p:spPr>
          <a:xfrm>
            <a:off x="2590800" y="8538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ESFA Financial Health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17FC1-5ADB-4C5C-99B8-1AB7FC38D847}"/>
              </a:ext>
            </a:extLst>
          </p:cNvPr>
          <p:cNvSpPr txBox="1"/>
          <p:nvPr/>
        </p:nvSpPr>
        <p:spPr>
          <a:xfrm>
            <a:off x="2809494" y="1438156"/>
            <a:ext cx="7439406" cy="4524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Solvency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Adjusted current ratio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ratio = Current assets/current liabilities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Performance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Sector-specific EBITDA as a percentage of adjusted income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EBITDA = Earnings before interest, taxes, depreciation and amortization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Adjusted income excludes certain items including net return on LGPS pension scheme, Restructuring Facility grants and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 grants.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Borrowing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Borrowing as a percentage of adjusted income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Borrowing = bank loans, overdrafts, finance leases and repayable official support such as Emergency Funding</a:t>
            </a:r>
          </a:p>
        </p:txBody>
      </p:sp>
    </p:spTree>
    <p:extLst>
      <p:ext uri="{BB962C8B-B14F-4D97-AF65-F5344CB8AC3E}">
        <p14:creationId xmlns:p14="http://schemas.microsoft.com/office/powerpoint/2010/main" val="797893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E1776920-32D6-49F7-813E-1116313AB4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45" y="643467"/>
            <a:ext cx="928511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4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4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266E7AA8-E0C0-412B-8F2D-CE39DF01B0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75029"/>
            <a:ext cx="10905066" cy="310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A70B8-1B5A-4BE1-B689-6EEAE9E636AB}"/>
              </a:ext>
            </a:extLst>
          </p:cNvPr>
          <p:cNvSpPr txBox="1"/>
          <p:nvPr/>
        </p:nvSpPr>
        <p:spPr>
          <a:xfrm>
            <a:off x="2175510" y="794385"/>
            <a:ext cx="680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FINANCIAL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38577-35AB-4A56-A6E5-76B3DE9149E2}"/>
              </a:ext>
            </a:extLst>
          </p:cNvPr>
          <p:cNvSpPr txBox="1"/>
          <p:nvPr/>
        </p:nvSpPr>
        <p:spPr>
          <a:xfrm>
            <a:off x="2095500" y="1584960"/>
            <a:ext cx="8473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Start by reviewing the published accounts, if necessary over several years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Focus on: </a:t>
            </a:r>
          </a:p>
          <a:p>
            <a:r>
              <a:rPr lang="en-GB" dirty="0"/>
              <a:t>       - income (trend)</a:t>
            </a:r>
            <a:br>
              <a:rPr lang="en-GB" dirty="0"/>
            </a:br>
            <a:r>
              <a:rPr lang="en-GB" dirty="0"/>
              <a:t>       - expenditure (trend)</a:t>
            </a:r>
            <a:br>
              <a:rPr lang="en-GB" dirty="0"/>
            </a:br>
            <a:r>
              <a:rPr lang="en-GB" dirty="0"/>
              <a:t>       - debt</a:t>
            </a:r>
            <a:br>
              <a:rPr lang="en-GB" dirty="0"/>
            </a:br>
            <a:r>
              <a:rPr lang="en-GB" dirty="0"/>
              <a:t>       - cash</a:t>
            </a:r>
          </a:p>
          <a:p>
            <a:endParaRPr lang="en-GB" dirty="0"/>
          </a:p>
          <a:p>
            <a:r>
              <a:rPr lang="en-GB" dirty="0"/>
              <a:t>3. Review the management’s budget. What assumptions has management made about each of these four items, and how does it propose to achieve its targets?</a:t>
            </a:r>
          </a:p>
          <a:p>
            <a:endParaRPr lang="en-GB" dirty="0"/>
          </a:p>
          <a:p>
            <a:r>
              <a:rPr lang="en-GB" dirty="0"/>
              <a:t>4. Raise questions with management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401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A55A7-9AC7-4A3E-B124-97D116FB7C40}"/>
              </a:ext>
            </a:extLst>
          </p:cNvPr>
          <p:cNvSpPr txBox="1"/>
          <p:nvPr/>
        </p:nvSpPr>
        <p:spPr>
          <a:xfrm>
            <a:off x="2571750" y="836414"/>
            <a:ext cx="641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QUESTIONS FOR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27716-C52D-4188-AE28-5873105CC923}"/>
              </a:ext>
            </a:extLst>
          </p:cNvPr>
          <p:cNvSpPr txBox="1"/>
          <p:nvPr/>
        </p:nvSpPr>
        <p:spPr>
          <a:xfrm>
            <a:off x="2238375" y="1363742"/>
            <a:ext cx="77152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there is a structural deficit:</a:t>
            </a:r>
            <a:br>
              <a:rPr lang="en-GB" dirty="0"/>
            </a:br>
            <a:r>
              <a:rPr lang="en-GB" dirty="0"/>
              <a:t>- How does management plan to eliminate it</a:t>
            </a:r>
            <a:br>
              <a:rPr lang="en-GB" dirty="0"/>
            </a:br>
            <a:r>
              <a:rPr lang="en-GB" dirty="0"/>
              <a:t>- What are the implications for headcount and pay</a:t>
            </a:r>
            <a:br>
              <a:rPr lang="en-GB" dirty="0"/>
            </a:br>
            <a:r>
              <a:rPr lang="en-GB" dirty="0"/>
              <a:t>- What alternatives were considered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debt is high: </a:t>
            </a:r>
            <a:br>
              <a:rPr lang="en-GB" dirty="0"/>
            </a:br>
            <a:r>
              <a:rPr lang="en-GB" dirty="0"/>
              <a:t>- What are the terms of existing loans (debt covenants)</a:t>
            </a:r>
            <a:br>
              <a:rPr lang="en-GB" dirty="0"/>
            </a:br>
            <a:r>
              <a:rPr lang="en-GB" dirty="0"/>
              <a:t>- Can they be renegotiated</a:t>
            </a:r>
            <a:br>
              <a:rPr lang="en-GB" dirty="0"/>
            </a:br>
            <a:r>
              <a:rPr lang="en-GB" dirty="0"/>
              <a:t>- What are the costs and risks of refinancing debt</a:t>
            </a:r>
            <a:br>
              <a:rPr lang="en-GB" dirty="0"/>
            </a:br>
            <a:r>
              <a:rPr lang="en-GB" dirty="0"/>
              <a:t>- What are the options for reducing debt</a:t>
            </a:r>
            <a:br>
              <a:rPr lang="en-GB" dirty="0"/>
            </a:b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the college is running out of cash:</a:t>
            </a:r>
            <a:br>
              <a:rPr lang="en-GB" dirty="0"/>
            </a:br>
            <a:r>
              <a:rPr lang="en-GB" dirty="0"/>
              <a:t>- What is causing the cash drain</a:t>
            </a:r>
            <a:br>
              <a:rPr lang="en-GB" dirty="0"/>
            </a:br>
            <a:r>
              <a:rPr lang="en-GB" dirty="0"/>
              <a:t>- What are the options for stopping it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the college has sold assets:</a:t>
            </a:r>
            <a:br>
              <a:rPr lang="en-GB" dirty="0"/>
            </a:br>
            <a:r>
              <a:rPr lang="en-GB" dirty="0"/>
              <a:t>- What was the money used for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69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receipt, screenshot&#10;&#10;Description automatically generated">
            <a:extLst>
              <a:ext uri="{FF2B5EF4-FFF2-40B4-BE49-F238E27FC236}">
                <a16:creationId xmlns:a16="http://schemas.microsoft.com/office/drawing/2014/main" id="{A4328C80-1D9F-4916-ADCF-E1DFBDFA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98" y="643467"/>
            <a:ext cx="539000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8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614220FF-2C1A-4DB6-9F4D-EBA0849A5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50" y="643467"/>
            <a:ext cx="54874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0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402A5E24-8386-4621-B950-58F06C6A1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08" y="643467"/>
            <a:ext cx="67939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5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1F1695D-7B55-4B96-9BAB-D07C37D99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605699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317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5A4F5C9-3BDD-4F8B-8395-D748E596C8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877140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376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0684DFF-EBCD-42AB-ABF0-720F2A256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07" y="643467"/>
            <a:ext cx="56415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4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07733A1-C8F8-4928-8B1D-D68515204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69" y="643467"/>
            <a:ext cx="47632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0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C34F5E9-D6FE-4181-A6FF-55287ED53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48" y="643467"/>
            <a:ext cx="49861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97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Coppola</dc:creator>
  <cp:lastModifiedBy>Frances Coppola</cp:lastModifiedBy>
  <cp:revision>16</cp:revision>
  <dcterms:created xsi:type="dcterms:W3CDTF">2021-03-17T10:46:21Z</dcterms:created>
  <dcterms:modified xsi:type="dcterms:W3CDTF">2021-03-17T18:05:25Z</dcterms:modified>
</cp:coreProperties>
</file>