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7" r:id="rId7"/>
    <p:sldId id="264" r:id="rId8"/>
    <p:sldId id="266" r:id="rId9"/>
    <p:sldId id="263" r:id="rId10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6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694"/>
            <a:ext cx="5448300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6" y="9443662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1C0273-3FBB-4300-BDE1-A5BB374C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603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442D85-5517-4109-A4FC-E333B3210A29}" type="slidenum">
              <a:rPr lang="en-US"/>
              <a:pPr/>
              <a:t>1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04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1644B-2AD4-4124-B475-3C91CEB0E822}" type="slidenum">
              <a:rPr lang="en-US"/>
              <a:pPr/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586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B629-A8C6-487D-BD23-E311A8626C18}" type="slidenum">
              <a:rPr lang="en-US"/>
              <a:pPr/>
              <a:t>3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17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966405-3EBC-4325-BBFC-C5C475DC6374}" type="slidenum">
              <a:rPr lang="en-US"/>
              <a:pPr/>
              <a:t>4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93253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D49437-9762-4FE2-940E-26DA8A8A542F}" type="slidenum">
              <a:rPr lang="en-US"/>
              <a:pPr/>
              <a:t>5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85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23756D-B58A-44E1-862D-6ED46B38B7B6}" type="slidenum">
              <a:rPr lang="en-US"/>
              <a:pPr/>
              <a:t>7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8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69948-C248-4ADB-B29E-23C700A3E847}" type="slidenum">
              <a:rPr lang="en-US"/>
              <a:pPr/>
              <a:t>8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00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7BEB4-3D2A-49E3-83EC-5380EECB4CF6}" type="slidenum">
              <a:rPr lang="en-US"/>
              <a:pPr/>
              <a:t>9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82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28BA5-9E72-449B-9176-7D58F425B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D5601-8D5A-46AA-A0EE-FB82CDE73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A30F4-7CBA-4525-86B8-87F9A7DEFE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E4C294-6F57-47A1-B869-51E0D9E19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2AAB3-C304-44ED-AE41-ED08D9EC3A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8C261-DF94-448F-940A-C691B6375C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3E71C-C946-44D7-AD50-0EA68EC2AC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B5936-36AB-49F6-B169-D674CD64D8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31363A-2D28-443B-B08D-9FFD4F3023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FA28-BB88-48C9-BC79-17C9A6E58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1587E-EDB8-478D-A6D0-9A7BCB80C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ABE3D32-D5D5-4571-BD6D-B7CE9B95E8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cu.org.uk/join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4341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1412875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051050" y="4292600"/>
            <a:ext cx="684053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800" dirty="0"/>
          </a:p>
          <a:p>
            <a:pPr algn="ctr">
              <a:spcBef>
                <a:spcPct val="50000"/>
              </a:spcBef>
            </a:pPr>
            <a:r>
              <a:rPr lang="en-GB" sz="2800" b="1" dirty="0">
                <a:solidFill>
                  <a:srgbClr val="4F4074"/>
                </a:solidFill>
              </a:rPr>
              <a:t>Why you should become a member</a:t>
            </a:r>
            <a:endParaRPr lang="en-US" sz="2800" b="1" dirty="0">
              <a:solidFill>
                <a:srgbClr val="4F4074"/>
              </a:solidFill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3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7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1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chemeClr val="accent6"/>
                </a:solidFill>
                <a:latin typeface="Verdana" charset="0"/>
              </a:rPr>
              <a:t>UCU: who we are</a:t>
            </a:r>
            <a:endParaRPr lang="en-US" sz="4000" b="1" dirty="0">
              <a:solidFill>
                <a:schemeClr val="accent6"/>
              </a:solidFill>
              <a:latin typeface="Verdana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16391" name="Picture 7" descr="leftnav10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908175" y="2060575"/>
            <a:ext cx="705643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UCU represents academic and professional staff in further, higher, adult and prison education. In FE:</a:t>
            </a:r>
          </a:p>
          <a:p>
            <a:r>
              <a:rPr lang="en-GB" sz="2800" dirty="0">
                <a:solidFill>
                  <a:schemeClr val="accent6"/>
                </a:solidFill>
                <a:latin typeface="+mj-lt"/>
              </a:rPr>
              <a:t>Lecturers and staff that are involved with teaching and/or directly involved in curriculum delivery</a:t>
            </a:r>
          </a:p>
          <a:p>
            <a:endParaRPr lang="en-US" sz="32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765175"/>
            <a:ext cx="6059487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4F4074"/>
                </a:solidFill>
                <a:latin typeface="Verdana" charset="0"/>
              </a:rPr>
              <a:t>UCU: you’re better off with us</a:t>
            </a:r>
            <a:endParaRPr lang="en-US" sz="4000" b="1" dirty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dirty="0"/>
              <a:t>	</a:t>
            </a:r>
            <a:endParaRPr lang="en-US" dirty="0">
              <a:solidFill>
                <a:srgbClr val="4F4074"/>
              </a:solidFill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8440" name="Picture 11" descr="leftnav1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857375" y="2348880"/>
            <a:ext cx="703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Your collective voice nationally and locally</a:t>
            </a:r>
          </a:p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Representation if you have a problem</a:t>
            </a:r>
            <a:br>
              <a:rPr lang="en-US" sz="2800" dirty="0">
                <a:solidFill>
                  <a:schemeClr val="accent6">
                    <a:lumMod val="75000"/>
                  </a:schemeClr>
                </a:solidFill>
              </a:rPr>
            </a:b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Negotiation of your pay and conditions</a:t>
            </a:r>
            <a:br>
              <a:rPr lang="en-US" sz="2800" dirty="0">
                <a:solidFill>
                  <a:schemeClr val="accent6">
                    <a:lumMod val="75000"/>
                  </a:schemeClr>
                </a:solidFill>
              </a:rPr>
            </a:b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Represent staff in TPS pension scheme</a:t>
            </a:r>
          </a:p>
          <a:p>
            <a:pPr>
              <a:buFont typeface="Arial" pitchFamily="34" charset="0"/>
              <a:buChar char="•"/>
            </a:pP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Protect jobs and campaign for secure employment and equality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4F4074"/>
                </a:solidFill>
                <a:latin typeface="Verdana" charset="0"/>
              </a:rPr>
              <a:t>Helping you build your career</a:t>
            </a:r>
            <a:endParaRPr lang="en-US" sz="4000" b="1" dirty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132856"/>
            <a:ext cx="6635750" cy="4175869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F4074"/>
                </a:solidFill>
              </a:rPr>
              <a:t>Free Continuing Professional Development (CPD) courses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4F4074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F4074"/>
                </a:solidFill>
              </a:rPr>
              <a:t>These include: </a:t>
            </a:r>
            <a:r>
              <a:rPr lang="en-US" sz="2400" dirty="0" err="1">
                <a:solidFill>
                  <a:srgbClr val="4F4074"/>
                </a:solidFill>
              </a:rPr>
              <a:t>decolonising</a:t>
            </a:r>
            <a:r>
              <a:rPr lang="en-US" sz="2400" dirty="0">
                <a:solidFill>
                  <a:srgbClr val="4F4074"/>
                </a:solidFill>
              </a:rPr>
              <a:t> your institution; workload; menopause; neurodiversity; and tackling the climate crisis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4F4074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F4074"/>
                </a:solidFill>
              </a:rPr>
              <a:t>Free CPD resources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981994" y="2216943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1210853" y="1714499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4"/>
          <p:cNvSpPr txBox="1">
            <a:spLocks noChangeArrowheads="1"/>
          </p:cNvSpPr>
          <p:nvPr/>
        </p:nvSpPr>
        <p:spPr bwMode="auto">
          <a:xfrm>
            <a:off x="2987824" y="4365104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0491" name="Picture 21" descr="leftnav13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4F4074"/>
                </a:solidFill>
                <a:latin typeface="Verdana" charset="0"/>
              </a:rPr>
              <a:t>Campaigning on your behalf</a:t>
            </a:r>
            <a:endParaRPr lang="en-US" sz="4000" b="1" dirty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800" b="1" dirty="0">
                <a:solidFill>
                  <a:srgbClr val="4F4074"/>
                </a:solidFill>
              </a:rPr>
              <a:t>Nationally:</a:t>
            </a:r>
          </a:p>
          <a:p>
            <a:pPr eaLnBrk="1" hangingPunct="1"/>
            <a:r>
              <a:rPr lang="en-US" sz="2800" dirty="0">
                <a:solidFill>
                  <a:srgbClr val="4F4074"/>
                </a:solidFill>
              </a:rPr>
              <a:t>Defending your pay and conditions</a:t>
            </a:r>
          </a:p>
          <a:p>
            <a:pPr eaLnBrk="1" hangingPunct="1"/>
            <a:r>
              <a:rPr lang="en-US" sz="2800" dirty="0">
                <a:solidFill>
                  <a:srgbClr val="4F4074"/>
                </a:solidFill>
              </a:rPr>
              <a:t>Our Respect FE campaign covers pay, workload a just transition to sustainability, binding national negotiations</a:t>
            </a:r>
          </a:p>
          <a:p>
            <a:pPr eaLnBrk="1" hangingPunct="1"/>
            <a:r>
              <a:rPr lang="en-US" sz="2800" dirty="0">
                <a:solidFill>
                  <a:srgbClr val="4F4074"/>
                </a:solidFill>
              </a:rPr>
              <a:t>Representing your interests in the TPS (Teachers’ Pension Scheme)</a:t>
            </a:r>
          </a:p>
          <a:p>
            <a:pPr eaLnBrk="1" hangingPunct="1"/>
            <a:r>
              <a:rPr lang="en-US" sz="2800" dirty="0">
                <a:solidFill>
                  <a:srgbClr val="4F4074"/>
                </a:solidFill>
              </a:rPr>
              <a:t>Making the case for more funding for further education</a:t>
            </a:r>
          </a:p>
          <a:p>
            <a:pPr eaLnBrk="1" hangingPunct="1"/>
            <a:endParaRPr lang="en-US" sz="2800" dirty="0">
              <a:solidFill>
                <a:srgbClr val="4F4074"/>
              </a:solidFill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624806" y="2402682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7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2539" name="Picture 16" descr="leftnav17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763713" y="765175"/>
            <a:ext cx="72009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strike="noStrike" kern="0" cap="none" spc="0" normalizeH="0" baseline="0" noProof="0" dirty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Verdana" charset="0"/>
                <a:ea typeface="ＭＳ Ｐゴシック" charset="-128"/>
                <a:cs typeface="+mj-cs"/>
              </a:rPr>
              <a:t>Campaigning on your behalf</a:t>
            </a:r>
            <a:endParaRPr kumimoji="0" lang="en-US" sz="4000" b="1" i="0" strike="noStrike" kern="0" cap="none" spc="0" normalizeH="0" baseline="0" noProof="0" dirty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Verdana" charset="0"/>
              <a:ea typeface="ＭＳ Ｐゴシック" charset="-128"/>
              <a:cs typeface="+mj-cs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835150" y="1989138"/>
            <a:ext cx="6635750" cy="43195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Locally: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*Please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rgbClr val="4F4074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insert local campaign info*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4F4074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 dirty="0">
                <a:solidFill>
                  <a:srgbClr val="4F4074"/>
                </a:solidFill>
              </a:rPr>
              <a:t>*Please insert local campaign info*</a:t>
            </a:r>
          </a:p>
          <a:p>
            <a:pPr marL="342900" lvl="0" indent="-342900" algn="just">
              <a:spcBef>
                <a:spcPct val="20000"/>
              </a:spcBef>
              <a:buFontTx/>
              <a:buChar char="•"/>
              <a:defRPr/>
            </a:pPr>
            <a:r>
              <a:rPr lang="en-US" sz="2800" kern="0">
                <a:solidFill>
                  <a:srgbClr val="4F4074"/>
                </a:solidFill>
              </a:rPr>
              <a:t>*Please insert local campaign info*</a:t>
            </a:r>
            <a:endParaRPr lang="en-US" sz="2800" kern="0" dirty="0">
              <a:solidFill>
                <a:srgbClr val="4F4074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908175" y="184467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11" name="Picture 16" descr="leftnav17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4F4074"/>
                </a:solidFill>
                <a:latin typeface="Verdana" charset="0"/>
              </a:rPr>
              <a:t>Be part of something bigger</a:t>
            </a:r>
            <a:endParaRPr lang="en-US" sz="4000" b="1" dirty="0">
              <a:solidFill>
                <a:srgbClr val="4F4074"/>
              </a:solidFill>
              <a:latin typeface="Verdana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989138"/>
            <a:ext cx="6635750" cy="4319587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eaLnBrk="1" hangingPunct="1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With 130,000 members we are the biggest union for tertiary education staff in the world</a:t>
            </a:r>
          </a:p>
          <a:p>
            <a:pPr eaLnBrk="1" hangingPunct="1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We are part of a 6 million strong UK trade union movement</a:t>
            </a:r>
          </a:p>
          <a:p>
            <a:pPr eaLnBrk="1" hangingPunct="1"/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We are described by The Guardian as ‘the UK’s leading academic lobby’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763688" y="1844824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en-US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6636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403648" y="4149080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765175"/>
            <a:ext cx="7200900" cy="11430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rgbClr val="4F4074"/>
                </a:solidFill>
                <a:latin typeface="Verdana" charset="0"/>
              </a:rPr>
              <a:t>UCU: join YOUR community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7375" y="2132856"/>
            <a:ext cx="6737350" cy="4247307"/>
          </a:xfrm>
        </p:spPr>
        <p:txBody>
          <a:bodyPr/>
          <a:lstStyle/>
          <a:p>
            <a:pPr eaLnBrk="1" hangingPunct="1"/>
            <a:r>
              <a:rPr lang="en-US" sz="2400" dirty="0">
                <a:solidFill>
                  <a:srgbClr val="4F4074"/>
                </a:solidFill>
              </a:rPr>
              <a:t>The largest community of academic professionals in the UK</a:t>
            </a:r>
          </a:p>
          <a:p>
            <a:pPr eaLnBrk="1" hangingPunct="1"/>
            <a:r>
              <a:rPr lang="en-US" sz="2400" dirty="0">
                <a:solidFill>
                  <a:srgbClr val="4F4074"/>
                </a:solidFill>
              </a:rPr>
              <a:t>A proven track record of representing the specialist interests of staff in further, higher, prison and adult education </a:t>
            </a:r>
          </a:p>
          <a:p>
            <a:pPr eaLnBrk="1" hangingPunct="1"/>
            <a:r>
              <a:rPr lang="en-US" sz="2400" dirty="0">
                <a:solidFill>
                  <a:srgbClr val="4F4074"/>
                </a:solidFill>
              </a:rPr>
              <a:t>The voice of our profession to government and employers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84213" y="0"/>
            <a:ext cx="1079500" cy="6858000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908175" y="2060575"/>
            <a:ext cx="7056438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en-US"/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1979613" y="5229225"/>
            <a:ext cx="6985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51050" y="1989138"/>
            <a:ext cx="66976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3200" u="sng">
              <a:solidFill>
                <a:srgbClr val="4F4074"/>
              </a:solidFill>
            </a:endParaRPr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3348038" y="4652963"/>
            <a:ext cx="25209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 u="sng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200"/>
          </a:p>
        </p:txBody>
      </p:sp>
      <p:pic>
        <p:nvPicPr>
          <p:cNvPr id="28683" name="Picture 16" descr="leftnav1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03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1888356" y="4144963"/>
            <a:ext cx="70580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>
                <a:solidFill>
                  <a:srgbClr val="4F4074"/>
                </a:solidFill>
              </a:rPr>
              <a:t> </a:t>
            </a:r>
            <a:endParaRPr lang="en-US">
              <a:solidFill>
                <a:srgbClr val="4F4074"/>
              </a:solidFill>
            </a:endParaRPr>
          </a:p>
          <a:p>
            <a:pPr algn="just">
              <a:spcBef>
                <a:spcPct val="50000"/>
              </a:spcBef>
            </a:pPr>
            <a:endParaRPr lang="en-US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692275" y="5157788"/>
            <a:ext cx="7200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GB" sz="4400" b="1">
              <a:solidFill>
                <a:srgbClr val="4F4074"/>
              </a:solidFill>
            </a:endParaRPr>
          </a:p>
          <a:p>
            <a:pPr>
              <a:spcBef>
                <a:spcPct val="50000"/>
              </a:spcBef>
            </a:pPr>
            <a:endParaRPr lang="en-US" sz="3600" b="1">
              <a:solidFill>
                <a:srgbClr val="4F407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9" grpId="0"/>
      <p:bldP spid="205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4213" y="404813"/>
            <a:ext cx="1079500" cy="6453187"/>
          </a:xfrm>
          <a:prstGeom prst="rect">
            <a:avLst/>
          </a:prstGeom>
          <a:solidFill>
            <a:srgbClr val="4F4074"/>
          </a:solidFill>
          <a:ln w="9525">
            <a:solidFill>
              <a:srgbClr val="4F4074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23850" y="0"/>
            <a:ext cx="360363" cy="6858000"/>
          </a:xfrm>
          <a:prstGeom prst="rect">
            <a:avLst/>
          </a:prstGeom>
          <a:solidFill>
            <a:srgbClr val="E74B92"/>
          </a:solidFill>
          <a:ln w="9525">
            <a:solidFill>
              <a:srgbClr val="E74B9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pic>
        <p:nvPicPr>
          <p:cNvPr id="30725" name="Picture 5" descr="leftnav0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63713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ucu_colou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60648"/>
            <a:ext cx="60483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051720" y="2564904"/>
            <a:ext cx="684053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 u="sng" dirty="0">
                <a:solidFill>
                  <a:srgbClr val="4F4074"/>
                </a:solidFill>
              </a:rPr>
              <a:t>Joining us</a:t>
            </a:r>
          </a:p>
          <a:p>
            <a:pPr algn="ctr">
              <a:spcBef>
                <a:spcPct val="50000"/>
              </a:spcBef>
            </a:pPr>
            <a:r>
              <a:rPr lang="en-GB" sz="2800" dirty="0">
                <a:solidFill>
                  <a:srgbClr val="4F4074"/>
                </a:solidFill>
              </a:rPr>
              <a:t>You can join today here: </a:t>
            </a:r>
            <a:r>
              <a:rPr lang="en-GB" sz="2800" dirty="0">
                <a:solidFill>
                  <a:srgbClr val="4F4074"/>
                </a:solidFill>
                <a:hlinkClick r:id="rId5"/>
              </a:rPr>
              <a:t>http://www.ucu.org.uk/join</a:t>
            </a:r>
            <a:r>
              <a:rPr lang="en-GB" sz="2800" dirty="0">
                <a:solidFill>
                  <a:srgbClr val="4F4074"/>
                </a:solidFill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GB" sz="2800" dirty="0">
                <a:solidFill>
                  <a:srgbClr val="4F4074"/>
                </a:solidFill>
              </a:rPr>
              <a:t>Monthly fees start from </a:t>
            </a:r>
            <a:r>
              <a:rPr lang="en-GB" sz="2800">
                <a:solidFill>
                  <a:srgbClr val="4F4074"/>
                </a:solidFill>
              </a:rPr>
              <a:t>just £1 </a:t>
            </a:r>
            <a:r>
              <a:rPr lang="en-GB" sz="2800" dirty="0">
                <a:solidFill>
                  <a:srgbClr val="4F4074"/>
                </a:solidFill>
              </a:rPr>
              <a:t>a month and you receive tax relief on your subscriptions. 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 rot="5400000">
            <a:off x="1008063" y="5526087"/>
            <a:ext cx="1079500" cy="1584325"/>
          </a:xfrm>
          <a:prstGeom prst="rect">
            <a:avLst/>
          </a:prstGeom>
          <a:solidFill>
            <a:srgbClr val="4F407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 rot="5400000">
            <a:off x="8334375" y="6048375"/>
            <a:ext cx="1079500" cy="539750"/>
          </a:xfrm>
          <a:prstGeom prst="rect">
            <a:avLst/>
          </a:prstGeom>
          <a:solidFill>
            <a:srgbClr val="4F4074">
              <a:alpha val="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 rot="5400000">
            <a:off x="7921626" y="6173787"/>
            <a:ext cx="1079500" cy="288925"/>
          </a:xfrm>
          <a:prstGeom prst="rect">
            <a:avLst/>
          </a:prstGeom>
          <a:solidFill>
            <a:srgbClr val="4F4074">
              <a:alpha val="1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 rot="5400000">
            <a:off x="7632701" y="6173787"/>
            <a:ext cx="1079500" cy="288925"/>
          </a:xfrm>
          <a:prstGeom prst="rect">
            <a:avLst/>
          </a:prstGeom>
          <a:solidFill>
            <a:srgbClr val="4F4074">
              <a:alpha val="1490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 rot="5400000">
            <a:off x="7344569" y="6174581"/>
            <a:ext cx="1079500" cy="287338"/>
          </a:xfrm>
          <a:prstGeom prst="rect">
            <a:avLst/>
          </a:prstGeom>
          <a:solidFill>
            <a:srgbClr val="4F4074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 rot="5400000">
            <a:off x="7056438" y="6173787"/>
            <a:ext cx="1079500" cy="288925"/>
          </a:xfrm>
          <a:prstGeom prst="rect">
            <a:avLst/>
          </a:prstGeom>
          <a:solidFill>
            <a:srgbClr val="4F4074">
              <a:alpha val="2509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 rot="5400000">
            <a:off x="6769101" y="6173787"/>
            <a:ext cx="1079500" cy="288925"/>
          </a:xfrm>
          <a:prstGeom prst="rect">
            <a:avLst/>
          </a:prstGeom>
          <a:solidFill>
            <a:srgbClr val="4F4074">
              <a:alpha val="30196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 rot="5400000">
            <a:off x="6480969" y="6174581"/>
            <a:ext cx="1079500" cy="287338"/>
          </a:xfrm>
          <a:prstGeom prst="rect">
            <a:avLst/>
          </a:prstGeom>
          <a:solidFill>
            <a:srgbClr val="4F4074">
              <a:alpha val="3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 rot="5400000">
            <a:off x="6192838" y="6173787"/>
            <a:ext cx="1079500" cy="288925"/>
          </a:xfrm>
          <a:prstGeom prst="rect">
            <a:avLst/>
          </a:prstGeom>
          <a:solidFill>
            <a:srgbClr val="4F4074">
              <a:alpha val="3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 rot="5400000">
            <a:off x="5905501" y="6173787"/>
            <a:ext cx="1079500" cy="288925"/>
          </a:xfrm>
          <a:prstGeom prst="rect">
            <a:avLst/>
          </a:prstGeom>
          <a:solidFill>
            <a:srgbClr val="4F4074">
              <a:alpha val="4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 rot="5400000">
            <a:off x="5616576" y="6173787"/>
            <a:ext cx="1079500" cy="288925"/>
          </a:xfrm>
          <a:prstGeom prst="rect">
            <a:avLst/>
          </a:prstGeom>
          <a:solidFill>
            <a:srgbClr val="4F4074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 rot="5400000">
            <a:off x="5329238" y="6173787"/>
            <a:ext cx="1079500" cy="288925"/>
          </a:xfrm>
          <a:prstGeom prst="rect">
            <a:avLst/>
          </a:prstGeom>
          <a:solidFill>
            <a:srgbClr val="4F4074">
              <a:alpha val="5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 rot="5400000">
            <a:off x="5040313" y="6173787"/>
            <a:ext cx="1079500" cy="288925"/>
          </a:xfrm>
          <a:prstGeom prst="rect">
            <a:avLst/>
          </a:prstGeom>
          <a:solidFill>
            <a:srgbClr val="4F4074">
              <a:alpha val="5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 rot="5400000">
            <a:off x="3313113" y="6173787"/>
            <a:ext cx="1079500" cy="288925"/>
          </a:xfrm>
          <a:prstGeom prst="rect">
            <a:avLst/>
          </a:prstGeom>
          <a:solidFill>
            <a:srgbClr val="4F4074">
              <a:alpha val="8980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 rot="5400000">
            <a:off x="3600451" y="6173787"/>
            <a:ext cx="1079500" cy="288925"/>
          </a:xfrm>
          <a:prstGeom prst="rect">
            <a:avLst/>
          </a:prstGeom>
          <a:solidFill>
            <a:srgbClr val="4F4074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 rot="5400000">
            <a:off x="3889376" y="6173787"/>
            <a:ext cx="1079500" cy="288925"/>
          </a:xfrm>
          <a:prstGeom prst="rect">
            <a:avLst/>
          </a:prstGeom>
          <a:solidFill>
            <a:srgbClr val="4F4074">
              <a:alpha val="7999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 rot="5400000">
            <a:off x="4176713" y="6173787"/>
            <a:ext cx="1079500" cy="288925"/>
          </a:xfrm>
          <a:prstGeom prst="rect">
            <a:avLst/>
          </a:prstGeom>
          <a:solidFill>
            <a:srgbClr val="4F4074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 rot="5400000">
            <a:off x="4464051" y="6173787"/>
            <a:ext cx="1079500" cy="288925"/>
          </a:xfrm>
          <a:prstGeom prst="rect">
            <a:avLst/>
          </a:prstGeom>
          <a:solidFill>
            <a:srgbClr val="4F4074">
              <a:alpha val="7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 rot="5400000">
            <a:off x="4752976" y="6173787"/>
            <a:ext cx="1079500" cy="288925"/>
          </a:xfrm>
          <a:prstGeom prst="rect">
            <a:avLst/>
          </a:prstGeom>
          <a:solidFill>
            <a:srgbClr val="4F4074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 rot="5400000">
            <a:off x="3024188" y="6173787"/>
            <a:ext cx="1079500" cy="288925"/>
          </a:xfrm>
          <a:prstGeom prst="rect">
            <a:avLst/>
          </a:prstGeom>
          <a:solidFill>
            <a:srgbClr val="4F4074">
              <a:alpha val="9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 rot="5400000">
            <a:off x="1873251" y="6173787"/>
            <a:ext cx="1079500" cy="288925"/>
          </a:xfrm>
          <a:prstGeom prst="rect">
            <a:avLst/>
          </a:prstGeom>
          <a:solidFill>
            <a:srgbClr val="4F4074">
              <a:alpha val="98822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 rot="5400000">
            <a:off x="2196307" y="6138068"/>
            <a:ext cx="1079500" cy="360363"/>
          </a:xfrm>
          <a:prstGeom prst="rect">
            <a:avLst/>
          </a:prstGeom>
          <a:solidFill>
            <a:srgbClr val="4F4074">
              <a:alpha val="98038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 rot="5400000">
            <a:off x="2447926" y="6173787"/>
            <a:ext cx="1079500" cy="288925"/>
          </a:xfrm>
          <a:prstGeom prst="rect">
            <a:avLst/>
          </a:prstGeom>
          <a:solidFill>
            <a:srgbClr val="4F4074">
              <a:alpha val="968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 rot="5400000">
            <a:off x="2736851" y="6173787"/>
            <a:ext cx="1079500" cy="288925"/>
          </a:xfrm>
          <a:prstGeom prst="rect">
            <a:avLst/>
          </a:prstGeom>
          <a:solidFill>
            <a:srgbClr val="4F4074">
              <a:alpha val="9607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338</Words>
  <Application>Microsoft Office PowerPoint</Application>
  <PresentationFormat>On-screen Show (4:3)</PresentationFormat>
  <Paragraphs>54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Verdana</vt:lpstr>
      <vt:lpstr>Default Design</vt:lpstr>
      <vt:lpstr>PowerPoint Presentation</vt:lpstr>
      <vt:lpstr>UCU: who we are</vt:lpstr>
      <vt:lpstr>UCU: you’re better off with us</vt:lpstr>
      <vt:lpstr>Helping you build your career</vt:lpstr>
      <vt:lpstr>Campaigning on your behalf</vt:lpstr>
      <vt:lpstr>PowerPoint Presentation</vt:lpstr>
      <vt:lpstr>Be part of something bigger</vt:lpstr>
      <vt:lpstr>UCU: join YOUR community</vt:lpstr>
      <vt:lpstr>PowerPoint Presentation</vt:lpstr>
    </vt:vector>
  </TitlesOfParts>
  <Company>NATFHE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 Crowther</dc:creator>
  <cp:lastModifiedBy>Ronnie Kershaw</cp:lastModifiedBy>
  <cp:revision>58</cp:revision>
  <dcterms:created xsi:type="dcterms:W3CDTF">2007-10-15T12:18:27Z</dcterms:created>
  <dcterms:modified xsi:type="dcterms:W3CDTF">2023-06-21T15:01:47Z</dcterms:modified>
</cp:coreProperties>
</file>