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7" r:id="rId7"/>
    <p:sldId id="264" r:id="rId8"/>
    <p:sldId id="266" r:id="rId9"/>
    <p:sldId id="263" r:id="rId10"/>
  </p:sldIdLst>
  <p:sldSz cx="9144000" cy="6858000" type="screen4x3"/>
  <p:notesSz cx="6810375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60"/>
  </p:normalViewPr>
  <p:slideViewPr>
    <p:cSldViewPr>
      <p:cViewPr varScale="1">
        <p:scale>
          <a:sx n="68" d="100"/>
          <a:sy n="68" d="100"/>
        </p:scale>
        <p:origin x="124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36" y="0"/>
            <a:ext cx="2951163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2694"/>
            <a:ext cx="5448300" cy="4474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3662"/>
            <a:ext cx="2951163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36" y="9443662"/>
            <a:ext cx="2951163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71C0273-3FBB-4300-BDE1-A5BB374CC9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9603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442D85-5517-4109-A4FC-E333B3210A29}" type="slidenum">
              <a:rPr lang="en-US"/>
              <a:pPr/>
              <a:t>1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404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61644B-2AD4-4124-B475-3C91CEB0E822}" type="slidenum">
              <a:rPr lang="en-US"/>
              <a:pPr/>
              <a:t>2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586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EAB629-A8C6-487D-BD23-E311A8626C18}" type="slidenum">
              <a:rPr lang="en-US"/>
              <a:pPr/>
              <a:t>3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6179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966405-3EBC-4325-BBFC-C5C475DC6374}" type="slidenum">
              <a:rPr lang="en-US"/>
              <a:pPr/>
              <a:t>4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2932535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D49437-9762-4FE2-940E-26DA8A8A542F}" type="slidenum">
              <a:rPr lang="en-US"/>
              <a:pPr/>
              <a:t>5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7852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23756D-B58A-44E1-862D-6ED46B38B7B6}" type="slidenum">
              <a:rPr lang="en-US"/>
              <a:pPr/>
              <a:t>7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383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369948-C248-4ADB-B29E-23C700A3E847}" type="slidenum">
              <a:rPr lang="en-US"/>
              <a:pPr/>
              <a:t>8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9008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17BEB4-3D2A-49E3-83EC-5380EECB4CF6}" type="slidenum">
              <a:rPr lang="en-US"/>
              <a:pPr/>
              <a:t>9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882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28BA5-9E72-449B-9176-7D58F425B1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DD5601-8D5A-46AA-A0EE-FB82CDE731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5A30F4-7CBA-4525-86B8-87F9A7DEFE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E4C294-6F57-47A1-B869-51E0D9E190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92AAB3-C304-44ED-AE41-ED08D9EC3A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F8C261-DF94-448F-940A-C691B6375C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33E71C-C946-44D7-AD50-0EA68EC2AC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7B5936-36AB-49F6-B169-D674CD64D8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31363A-2D28-443B-B08D-9FFD4F3023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29FA28-BB88-48C9-BC79-17C9A6E585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41587E-EDB8-478D-A6D0-9A7BCB80C3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ABE3D32-D5D5-4571-BD6D-B7CE9B95E8B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ucu.org.uk/join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84213" y="404813"/>
            <a:ext cx="1079500" cy="6453187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pic>
        <p:nvPicPr>
          <p:cNvPr id="14341" name="Picture 5" descr="leftnav09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6" descr="ucu_colou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513" y="1412875"/>
            <a:ext cx="6048375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051050" y="4292600"/>
            <a:ext cx="684053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1800" dirty="0"/>
          </a:p>
          <a:p>
            <a:pPr algn="ctr">
              <a:spcBef>
                <a:spcPct val="50000"/>
              </a:spcBef>
            </a:pPr>
            <a:r>
              <a:rPr lang="en-GB" sz="2800" b="1" dirty="0">
                <a:solidFill>
                  <a:srgbClr val="4F4074"/>
                </a:solidFill>
              </a:rPr>
              <a:t>Why you should become a member</a:t>
            </a:r>
            <a:endParaRPr lang="en-US" sz="2800" b="1" dirty="0">
              <a:solidFill>
                <a:srgbClr val="4F4074"/>
              </a:solidFill>
            </a:endParaRP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 rot="5400000">
            <a:off x="1008063" y="5526087"/>
            <a:ext cx="1079500" cy="1584325"/>
          </a:xfrm>
          <a:prstGeom prst="rect">
            <a:avLst/>
          </a:prstGeom>
          <a:solidFill>
            <a:srgbClr val="4F407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 rot="5400000">
            <a:off x="8334375" y="6048375"/>
            <a:ext cx="1079500" cy="539750"/>
          </a:xfrm>
          <a:prstGeom prst="rect">
            <a:avLst/>
          </a:prstGeom>
          <a:solidFill>
            <a:srgbClr val="4F4074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 rot="5400000">
            <a:off x="7921626" y="6173787"/>
            <a:ext cx="1079500" cy="288925"/>
          </a:xfrm>
          <a:prstGeom prst="rect">
            <a:avLst/>
          </a:prstGeom>
          <a:solidFill>
            <a:srgbClr val="4F4074">
              <a:alpha val="1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 rot="5400000">
            <a:off x="7632701" y="6173787"/>
            <a:ext cx="1079500" cy="288925"/>
          </a:xfrm>
          <a:prstGeom prst="rect">
            <a:avLst/>
          </a:prstGeom>
          <a:solidFill>
            <a:srgbClr val="4F4074">
              <a:alpha val="1490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 rot="5400000">
            <a:off x="7344569" y="6174581"/>
            <a:ext cx="1079500" cy="287338"/>
          </a:xfrm>
          <a:prstGeom prst="rect">
            <a:avLst/>
          </a:prstGeom>
          <a:solidFill>
            <a:srgbClr val="4F4074">
              <a:alpha val="20000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 rot="5400000">
            <a:off x="7056438" y="6173787"/>
            <a:ext cx="1079500" cy="288925"/>
          </a:xfrm>
          <a:prstGeom prst="rect">
            <a:avLst/>
          </a:prstGeom>
          <a:solidFill>
            <a:srgbClr val="4F4074">
              <a:alpha val="2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 rot="5400000">
            <a:off x="6769101" y="6173787"/>
            <a:ext cx="1079500" cy="288925"/>
          </a:xfrm>
          <a:prstGeom prst="rect">
            <a:avLst/>
          </a:prstGeom>
          <a:solidFill>
            <a:srgbClr val="4F4074">
              <a:alpha val="3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 rot="5400000">
            <a:off x="6480969" y="6174581"/>
            <a:ext cx="1079500" cy="287338"/>
          </a:xfrm>
          <a:prstGeom prst="rect">
            <a:avLst/>
          </a:prstGeom>
          <a:solidFill>
            <a:srgbClr val="4F4074">
              <a:alpha val="3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 rot="5400000">
            <a:off x="6192838" y="6173787"/>
            <a:ext cx="1079500" cy="288925"/>
          </a:xfrm>
          <a:prstGeom prst="rect">
            <a:avLst/>
          </a:prstGeom>
          <a:solidFill>
            <a:srgbClr val="4F4074">
              <a:alpha val="3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3" name="Rectangle 17"/>
          <p:cNvSpPr>
            <a:spLocks noChangeArrowheads="1"/>
          </p:cNvSpPr>
          <p:nvPr/>
        </p:nvSpPr>
        <p:spPr bwMode="auto">
          <a:xfrm rot="5400000">
            <a:off x="5905501" y="6173787"/>
            <a:ext cx="1079500" cy="288925"/>
          </a:xfrm>
          <a:prstGeom prst="rect">
            <a:avLst/>
          </a:prstGeom>
          <a:solidFill>
            <a:srgbClr val="4F4074">
              <a:alpha val="4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4" name="Rectangle 18"/>
          <p:cNvSpPr>
            <a:spLocks noChangeArrowheads="1"/>
          </p:cNvSpPr>
          <p:nvPr/>
        </p:nvSpPr>
        <p:spPr bwMode="auto">
          <a:xfrm rot="5400000">
            <a:off x="5616576" y="6173787"/>
            <a:ext cx="1079500" cy="288925"/>
          </a:xfrm>
          <a:prstGeom prst="rect">
            <a:avLst/>
          </a:prstGeom>
          <a:solidFill>
            <a:srgbClr val="4F4074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5" name="Rectangle 19"/>
          <p:cNvSpPr>
            <a:spLocks noChangeArrowheads="1"/>
          </p:cNvSpPr>
          <p:nvPr/>
        </p:nvSpPr>
        <p:spPr bwMode="auto">
          <a:xfrm rot="5400000">
            <a:off x="5329238" y="6173787"/>
            <a:ext cx="1079500" cy="288925"/>
          </a:xfrm>
          <a:prstGeom prst="rect">
            <a:avLst/>
          </a:prstGeom>
          <a:solidFill>
            <a:srgbClr val="4F4074">
              <a:alpha val="5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 rot="5400000">
            <a:off x="5040313" y="6173787"/>
            <a:ext cx="1079500" cy="288925"/>
          </a:xfrm>
          <a:prstGeom prst="rect">
            <a:avLst/>
          </a:prstGeom>
          <a:solidFill>
            <a:srgbClr val="4F4074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 rot="5400000">
            <a:off x="3313113" y="6173787"/>
            <a:ext cx="1079500" cy="288925"/>
          </a:xfrm>
          <a:prstGeom prst="rect">
            <a:avLst/>
          </a:prstGeom>
          <a:solidFill>
            <a:srgbClr val="4F4074">
              <a:alpha val="89803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 rot="5400000">
            <a:off x="3600451" y="6173787"/>
            <a:ext cx="1079500" cy="288925"/>
          </a:xfrm>
          <a:prstGeom prst="rect">
            <a:avLst/>
          </a:prstGeom>
          <a:solidFill>
            <a:srgbClr val="4F4074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 rot="5400000">
            <a:off x="3889376" y="6173787"/>
            <a:ext cx="1079500" cy="288925"/>
          </a:xfrm>
          <a:prstGeom prst="rect">
            <a:avLst/>
          </a:prstGeom>
          <a:solidFill>
            <a:srgbClr val="4F4074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 rot="5400000">
            <a:off x="4176713" y="6173787"/>
            <a:ext cx="1079500" cy="288925"/>
          </a:xfrm>
          <a:prstGeom prst="rect">
            <a:avLst/>
          </a:prstGeom>
          <a:solidFill>
            <a:srgbClr val="4F4074">
              <a:alpha val="7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 rot="5400000">
            <a:off x="4464051" y="6173787"/>
            <a:ext cx="1079500" cy="288925"/>
          </a:xfrm>
          <a:prstGeom prst="rect">
            <a:avLst/>
          </a:prstGeom>
          <a:solidFill>
            <a:srgbClr val="4F4074">
              <a:alpha val="7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 rot="5400000">
            <a:off x="4752976" y="6173787"/>
            <a:ext cx="1079500" cy="288925"/>
          </a:xfrm>
          <a:prstGeom prst="rect">
            <a:avLst/>
          </a:prstGeom>
          <a:solidFill>
            <a:srgbClr val="4F4074">
              <a:alpha val="6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 rot="5400000">
            <a:off x="3024188" y="6173787"/>
            <a:ext cx="1079500" cy="288925"/>
          </a:xfrm>
          <a:prstGeom prst="rect">
            <a:avLst/>
          </a:prstGeom>
          <a:solidFill>
            <a:srgbClr val="4F4074">
              <a:alpha val="9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4" name="Rectangle 28"/>
          <p:cNvSpPr>
            <a:spLocks noChangeArrowheads="1"/>
          </p:cNvSpPr>
          <p:nvPr/>
        </p:nvSpPr>
        <p:spPr bwMode="auto">
          <a:xfrm rot="5400000">
            <a:off x="1873251" y="6173787"/>
            <a:ext cx="1079500" cy="288925"/>
          </a:xfrm>
          <a:prstGeom prst="rect">
            <a:avLst/>
          </a:prstGeom>
          <a:solidFill>
            <a:srgbClr val="4F4074">
              <a:alpha val="9882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5" name="Rectangle 29"/>
          <p:cNvSpPr>
            <a:spLocks noChangeArrowheads="1"/>
          </p:cNvSpPr>
          <p:nvPr/>
        </p:nvSpPr>
        <p:spPr bwMode="auto">
          <a:xfrm rot="5400000">
            <a:off x="2196307" y="6138068"/>
            <a:ext cx="1079500" cy="360363"/>
          </a:xfrm>
          <a:prstGeom prst="rect">
            <a:avLst/>
          </a:prstGeom>
          <a:solidFill>
            <a:srgbClr val="4F4074">
              <a:alpha val="9803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6" name="Rectangle 30"/>
          <p:cNvSpPr>
            <a:spLocks noChangeArrowheads="1"/>
          </p:cNvSpPr>
          <p:nvPr/>
        </p:nvSpPr>
        <p:spPr bwMode="auto">
          <a:xfrm rot="5400000">
            <a:off x="2447926" y="6173787"/>
            <a:ext cx="1079500" cy="288925"/>
          </a:xfrm>
          <a:prstGeom prst="rect">
            <a:avLst/>
          </a:prstGeom>
          <a:solidFill>
            <a:srgbClr val="4F4074">
              <a:alpha val="9686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7" name="Rectangle 31"/>
          <p:cNvSpPr>
            <a:spLocks noChangeArrowheads="1"/>
          </p:cNvSpPr>
          <p:nvPr/>
        </p:nvSpPr>
        <p:spPr bwMode="auto">
          <a:xfrm rot="5400000">
            <a:off x="2736851" y="6173787"/>
            <a:ext cx="1079500" cy="288925"/>
          </a:xfrm>
          <a:prstGeom prst="rect">
            <a:avLst/>
          </a:prstGeom>
          <a:solidFill>
            <a:srgbClr val="4F4074">
              <a:alpha val="9607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765175"/>
            <a:ext cx="6059487" cy="1143000"/>
          </a:xfrm>
        </p:spPr>
        <p:txBody>
          <a:bodyPr/>
          <a:lstStyle/>
          <a:p>
            <a:pPr eaLnBrk="1" hangingPunct="1"/>
            <a:r>
              <a:rPr lang="en-GB" sz="4000" b="1" dirty="0">
                <a:solidFill>
                  <a:schemeClr val="accent6"/>
                </a:solidFill>
                <a:latin typeface="Verdana" charset="0"/>
              </a:rPr>
              <a:t>UCU: who we are</a:t>
            </a:r>
            <a:endParaRPr lang="en-US" sz="4000" b="1" dirty="0">
              <a:solidFill>
                <a:schemeClr val="accent6"/>
              </a:solidFill>
              <a:latin typeface="Verdana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989138"/>
            <a:ext cx="6635750" cy="4319587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dirty="0"/>
              <a:t>	</a:t>
            </a:r>
            <a:endParaRPr lang="en-US" dirty="0">
              <a:solidFill>
                <a:srgbClr val="4F4074"/>
              </a:solidFill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pic>
        <p:nvPicPr>
          <p:cNvPr id="16391" name="Picture 7" descr="leftnav10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908175" y="2060575"/>
            <a:ext cx="7056438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solidFill>
                  <a:schemeClr val="accent6"/>
                </a:solidFill>
              </a:rPr>
              <a:t>UCU represents academic and professional staff in further, higher, adult and prison education. In HE: we represent</a:t>
            </a:r>
          </a:p>
          <a:p>
            <a:r>
              <a:rPr lang="en-GB" sz="2800" dirty="0">
                <a:solidFill>
                  <a:schemeClr val="accent6"/>
                </a:solidFill>
                <a:latin typeface="+mj-lt"/>
              </a:rPr>
              <a:t>Lecturers and professors</a:t>
            </a:r>
          </a:p>
          <a:p>
            <a:r>
              <a:rPr lang="en-GB" sz="2800" dirty="0">
                <a:solidFill>
                  <a:schemeClr val="accent6"/>
                </a:solidFill>
                <a:latin typeface="+mj-lt"/>
              </a:rPr>
              <a:t>Tutors and researchers</a:t>
            </a:r>
          </a:p>
          <a:p>
            <a:r>
              <a:rPr lang="en-GB" sz="2800" dirty="0">
                <a:solidFill>
                  <a:schemeClr val="accent6"/>
                </a:solidFill>
                <a:latin typeface="+mj-lt"/>
              </a:rPr>
              <a:t>Instructors and trainers</a:t>
            </a:r>
          </a:p>
          <a:p>
            <a:r>
              <a:rPr lang="en-GB" sz="2800" dirty="0">
                <a:solidFill>
                  <a:schemeClr val="accent6"/>
                </a:solidFill>
                <a:latin typeface="+mj-lt"/>
              </a:rPr>
              <a:t>Senior professional staff and managers</a:t>
            </a:r>
          </a:p>
          <a:p>
            <a:r>
              <a:rPr lang="en-GB" sz="2800" dirty="0">
                <a:solidFill>
                  <a:schemeClr val="accent6"/>
                </a:solidFill>
                <a:latin typeface="+mj-lt"/>
              </a:rPr>
              <a:t>Admin, library and computing staff (pre-92 universities only)</a:t>
            </a:r>
          </a:p>
          <a:p>
            <a:r>
              <a:rPr lang="en-GB" sz="2800" dirty="0">
                <a:solidFill>
                  <a:schemeClr val="accent6"/>
                </a:solidFill>
                <a:latin typeface="+mj-lt"/>
              </a:rPr>
              <a:t>Academic staff only in post-92</a:t>
            </a:r>
          </a:p>
          <a:p>
            <a:endParaRPr lang="en-US" sz="32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765175"/>
            <a:ext cx="6059487" cy="1143000"/>
          </a:xfrm>
        </p:spPr>
        <p:txBody>
          <a:bodyPr/>
          <a:lstStyle/>
          <a:p>
            <a:pPr eaLnBrk="1" hangingPunct="1"/>
            <a:r>
              <a:rPr lang="en-GB" sz="4000" b="1" dirty="0">
                <a:solidFill>
                  <a:srgbClr val="4F4074"/>
                </a:solidFill>
                <a:latin typeface="Verdana" charset="0"/>
              </a:rPr>
              <a:t>UCU: what we do</a:t>
            </a:r>
            <a:endParaRPr lang="en-US" sz="4000" b="1" dirty="0">
              <a:solidFill>
                <a:srgbClr val="4F4074"/>
              </a:solidFill>
              <a:latin typeface="Verdana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989138"/>
            <a:ext cx="6635750" cy="4319587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dirty="0"/>
              <a:t>	</a:t>
            </a:r>
            <a:endParaRPr lang="en-US" dirty="0">
              <a:solidFill>
                <a:srgbClr val="4F4074"/>
              </a:solidFill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9" name="Text Box 8"/>
          <p:cNvSpPr txBox="1">
            <a:spLocks noChangeArrowheads="1"/>
          </p:cNvSpPr>
          <p:nvPr/>
        </p:nvSpPr>
        <p:spPr bwMode="auto">
          <a:xfrm>
            <a:off x="1908175" y="2060575"/>
            <a:ext cx="7056438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18440" name="Picture 11" descr="leftnav11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1857375" y="2348880"/>
            <a:ext cx="70358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 Your collective voice nationally and locally</a:t>
            </a:r>
          </a:p>
          <a:p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Representation if you have a problem</a:t>
            </a:r>
            <a:br>
              <a:rPr lang="en-US" sz="2800" dirty="0">
                <a:solidFill>
                  <a:schemeClr val="accent6">
                    <a:lumMod val="75000"/>
                  </a:schemeClr>
                </a:solidFill>
              </a:rPr>
            </a:b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Negotiation of your pay and conditions</a:t>
            </a:r>
            <a:br>
              <a:rPr lang="en-US" sz="2800" dirty="0">
                <a:solidFill>
                  <a:schemeClr val="accent6">
                    <a:lumMod val="75000"/>
                  </a:schemeClr>
                </a:solidFill>
              </a:rPr>
            </a:b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Represent staff in the pension schemes</a:t>
            </a:r>
          </a:p>
          <a:p>
            <a:pPr>
              <a:buFont typeface="Arial" pitchFamily="34" charset="0"/>
              <a:buChar char="•"/>
            </a:pP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Protect jobs and campaign for secure employment and equality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765175"/>
            <a:ext cx="7200900" cy="1143000"/>
          </a:xfrm>
        </p:spPr>
        <p:txBody>
          <a:bodyPr/>
          <a:lstStyle/>
          <a:p>
            <a:pPr eaLnBrk="1" hangingPunct="1"/>
            <a:r>
              <a:rPr lang="en-GB" sz="4000" b="1" dirty="0">
                <a:solidFill>
                  <a:srgbClr val="4F4074"/>
                </a:solidFill>
                <a:latin typeface="Verdana" charset="0"/>
              </a:rPr>
              <a:t>Helping you build your career</a:t>
            </a:r>
            <a:endParaRPr lang="en-US" sz="4000" b="1" dirty="0">
              <a:solidFill>
                <a:srgbClr val="4F4074"/>
              </a:solidFill>
              <a:latin typeface="Verdana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2132856"/>
            <a:ext cx="6635750" cy="4175869"/>
          </a:xfrm>
        </p:spPr>
        <p:txBody>
          <a:bodyPr/>
          <a:lstStyle/>
          <a:p>
            <a:pPr eaLnBrk="1" hangingPunct="1"/>
            <a:r>
              <a:rPr lang="en-US" sz="2400" dirty="0">
                <a:solidFill>
                  <a:srgbClr val="4F4074"/>
                </a:solidFill>
              </a:rPr>
              <a:t>Free continuing professional development (CPD) courses</a:t>
            </a:r>
          </a:p>
          <a:p>
            <a:pPr eaLnBrk="1" hangingPunct="1"/>
            <a:endParaRPr lang="en-US" sz="2400" dirty="0">
              <a:solidFill>
                <a:srgbClr val="4F4074"/>
              </a:solidFill>
            </a:endParaRPr>
          </a:p>
          <a:p>
            <a:pPr eaLnBrk="1" hangingPunct="1"/>
            <a:r>
              <a:rPr lang="en-US" sz="2400" dirty="0">
                <a:solidFill>
                  <a:srgbClr val="4F4074"/>
                </a:solidFill>
              </a:rPr>
              <a:t>These include: </a:t>
            </a:r>
            <a:r>
              <a:rPr lang="en-US" sz="2400" dirty="0" err="1">
                <a:solidFill>
                  <a:srgbClr val="4F4074"/>
                </a:solidFill>
              </a:rPr>
              <a:t>decolonising</a:t>
            </a:r>
            <a:r>
              <a:rPr lang="en-US" sz="2400" dirty="0">
                <a:solidFill>
                  <a:srgbClr val="4F4074"/>
                </a:solidFill>
              </a:rPr>
              <a:t> your institution; workload; menopause; neurodiversity; and tackling the climate crisis</a:t>
            </a:r>
          </a:p>
          <a:p>
            <a:pPr eaLnBrk="1" hangingPunct="1"/>
            <a:endParaRPr lang="en-US" sz="2400" dirty="0">
              <a:solidFill>
                <a:srgbClr val="4F4074"/>
              </a:solidFill>
            </a:endParaRPr>
          </a:p>
          <a:p>
            <a:pPr eaLnBrk="1" hangingPunct="1"/>
            <a:r>
              <a:rPr lang="en-US" sz="2400" dirty="0">
                <a:solidFill>
                  <a:srgbClr val="4F4074"/>
                </a:solidFill>
              </a:rPr>
              <a:t>Free CPD resources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0489" name="Text Box 10"/>
          <p:cNvSpPr txBox="1">
            <a:spLocks noChangeArrowheads="1"/>
          </p:cNvSpPr>
          <p:nvPr/>
        </p:nvSpPr>
        <p:spPr bwMode="auto">
          <a:xfrm>
            <a:off x="1979613" y="5229225"/>
            <a:ext cx="6985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490" name="Text Box 14"/>
          <p:cNvSpPr txBox="1">
            <a:spLocks noChangeArrowheads="1"/>
          </p:cNvSpPr>
          <p:nvPr/>
        </p:nvSpPr>
        <p:spPr bwMode="auto">
          <a:xfrm>
            <a:off x="2987824" y="4365104"/>
            <a:ext cx="25209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 b="1" u="sng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 sz="3200"/>
          </a:p>
        </p:txBody>
      </p:sp>
      <p:pic>
        <p:nvPicPr>
          <p:cNvPr id="20491" name="Picture 21" descr="leftnav13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034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765175"/>
            <a:ext cx="7200900" cy="1143000"/>
          </a:xfrm>
        </p:spPr>
        <p:txBody>
          <a:bodyPr/>
          <a:lstStyle/>
          <a:p>
            <a:pPr eaLnBrk="1" hangingPunct="1"/>
            <a:r>
              <a:rPr lang="en-GB" sz="4000" b="1" dirty="0">
                <a:solidFill>
                  <a:srgbClr val="4F4074"/>
                </a:solidFill>
                <a:latin typeface="Verdana" charset="0"/>
              </a:rPr>
              <a:t>Campaigning on your behalf</a:t>
            </a:r>
            <a:endParaRPr lang="en-US" sz="4000" b="1" dirty="0">
              <a:solidFill>
                <a:srgbClr val="4F4074"/>
              </a:solidFill>
              <a:latin typeface="Verdana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989138"/>
            <a:ext cx="6635750" cy="4319587"/>
          </a:xfrm>
        </p:spPr>
        <p:txBody>
          <a:bodyPr/>
          <a:lstStyle/>
          <a:p>
            <a:pPr algn="just" eaLnBrk="1" hangingPunct="1">
              <a:buNone/>
            </a:pPr>
            <a:r>
              <a:rPr lang="en-US" sz="2800" b="1" dirty="0">
                <a:solidFill>
                  <a:srgbClr val="4F4074"/>
                </a:solidFill>
              </a:rPr>
              <a:t>Nationally:</a:t>
            </a:r>
          </a:p>
          <a:p>
            <a:pPr eaLnBrk="1" hangingPunct="1"/>
            <a:r>
              <a:rPr lang="en-US" sz="2800" dirty="0">
                <a:solidFill>
                  <a:srgbClr val="4F4074"/>
                </a:solidFill>
              </a:rPr>
              <a:t>Defending your pay and conditions</a:t>
            </a:r>
          </a:p>
          <a:p>
            <a:pPr eaLnBrk="1" hangingPunct="1"/>
            <a:endParaRPr lang="en-US" sz="2800">
              <a:solidFill>
                <a:srgbClr val="4F4074"/>
              </a:solidFill>
            </a:endParaRPr>
          </a:p>
          <a:p>
            <a:pPr eaLnBrk="1" hangingPunct="1"/>
            <a:r>
              <a:rPr lang="en-US" sz="2800">
                <a:solidFill>
                  <a:srgbClr val="4F4074"/>
                </a:solidFill>
              </a:rPr>
              <a:t>Standing </a:t>
            </a:r>
            <a:r>
              <a:rPr lang="en-US" sz="2800" dirty="0">
                <a:solidFill>
                  <a:srgbClr val="4F4074"/>
                </a:solidFill>
              </a:rPr>
              <a:t>up for your pensions</a:t>
            </a:r>
          </a:p>
          <a:p>
            <a:pPr eaLnBrk="1" hangingPunct="1"/>
            <a:endParaRPr lang="en-US" sz="2800" dirty="0">
              <a:solidFill>
                <a:srgbClr val="4F4074"/>
              </a:solidFill>
            </a:endParaRPr>
          </a:p>
          <a:p>
            <a:pPr eaLnBrk="1" hangingPunct="1"/>
            <a:r>
              <a:rPr lang="en-US" sz="2800" dirty="0">
                <a:solidFill>
                  <a:srgbClr val="4F4074"/>
                </a:solidFill>
              </a:rPr>
              <a:t>Making the case for more funding for education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1852256" y="2002070"/>
            <a:ext cx="7056438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2536" name="Text Box 9"/>
          <p:cNvSpPr txBox="1">
            <a:spLocks noChangeArrowheads="1"/>
          </p:cNvSpPr>
          <p:nvPr/>
        </p:nvSpPr>
        <p:spPr bwMode="auto">
          <a:xfrm>
            <a:off x="1908175" y="1844675"/>
            <a:ext cx="6985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endParaRPr lang="en-US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2537" name="Text Box 10"/>
          <p:cNvSpPr txBox="1">
            <a:spLocks noChangeArrowheads="1"/>
          </p:cNvSpPr>
          <p:nvPr/>
        </p:nvSpPr>
        <p:spPr bwMode="auto">
          <a:xfrm>
            <a:off x="1979613" y="5229225"/>
            <a:ext cx="6985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2538" name="Text Box 12"/>
          <p:cNvSpPr txBox="1">
            <a:spLocks noChangeArrowheads="1"/>
          </p:cNvSpPr>
          <p:nvPr/>
        </p:nvSpPr>
        <p:spPr bwMode="auto">
          <a:xfrm>
            <a:off x="3348038" y="4652963"/>
            <a:ext cx="25209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 b="1" u="sng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 sz="3200"/>
          </a:p>
        </p:txBody>
      </p:sp>
      <p:pic>
        <p:nvPicPr>
          <p:cNvPr id="22539" name="Picture 16" descr="leftnav17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034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763713" y="765175"/>
            <a:ext cx="72009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strike="noStrike" kern="0" cap="none" spc="0" normalizeH="0" baseline="0" noProof="0" dirty="0">
                <a:ln>
                  <a:noFill/>
                </a:ln>
                <a:solidFill>
                  <a:srgbClr val="4F4074"/>
                </a:solidFill>
                <a:effectLst/>
                <a:uLnTx/>
                <a:uFillTx/>
                <a:latin typeface="Verdana" charset="0"/>
                <a:ea typeface="ＭＳ Ｐゴシック" charset="-128"/>
                <a:cs typeface="+mj-cs"/>
              </a:rPr>
              <a:t>Campaigning on your behalf</a:t>
            </a:r>
            <a:endParaRPr kumimoji="0" lang="en-US" sz="4000" b="1" i="0" strike="noStrike" kern="0" cap="none" spc="0" normalizeH="0" baseline="0" noProof="0" dirty="0">
              <a:ln>
                <a:noFill/>
              </a:ln>
              <a:solidFill>
                <a:srgbClr val="4F4074"/>
              </a:solidFill>
              <a:effectLst/>
              <a:uLnTx/>
              <a:uFillTx/>
              <a:latin typeface="Verdana" charset="0"/>
              <a:ea typeface="ＭＳ Ｐゴシック" charset="-128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835150" y="1989138"/>
            <a:ext cx="6635750" cy="43195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4F4074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Locally: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4F4074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*Please</a:t>
            </a:r>
            <a:r>
              <a:rPr kumimoji="0" lang="en-US" sz="2800" b="0" i="0" u="none" strike="noStrike" kern="0" cap="none" spc="0" normalizeH="0" noProof="0" dirty="0">
                <a:ln>
                  <a:noFill/>
                </a:ln>
                <a:solidFill>
                  <a:srgbClr val="4F4074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 insert local campaign info*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4F4074"/>
              </a:solidFill>
              <a:effectLst/>
              <a:uLnTx/>
              <a:uFillTx/>
              <a:latin typeface="+mn-lt"/>
              <a:ea typeface="ＭＳ Ｐゴシック" charset="-128"/>
              <a:cs typeface="+mn-cs"/>
            </a:endParaRPr>
          </a:p>
          <a:p>
            <a:pPr marL="342900" lvl="0" indent="-342900" algn="just">
              <a:spcBef>
                <a:spcPct val="20000"/>
              </a:spcBef>
              <a:buFontTx/>
              <a:buChar char="•"/>
              <a:defRPr/>
            </a:pPr>
            <a:r>
              <a:rPr lang="en-US" sz="2800" kern="0" dirty="0">
                <a:solidFill>
                  <a:srgbClr val="4F4074"/>
                </a:solidFill>
              </a:rPr>
              <a:t>*Please insert local campaign info*</a:t>
            </a:r>
          </a:p>
          <a:p>
            <a:pPr marL="342900" lvl="0" indent="-342900" algn="just">
              <a:spcBef>
                <a:spcPct val="20000"/>
              </a:spcBef>
              <a:buFontTx/>
              <a:buChar char="•"/>
              <a:defRPr/>
            </a:pPr>
            <a:r>
              <a:rPr lang="en-US" sz="2800" kern="0">
                <a:solidFill>
                  <a:srgbClr val="4F4074"/>
                </a:solidFill>
              </a:rPr>
              <a:t>*Please insert local campaign info*</a:t>
            </a:r>
            <a:endParaRPr lang="en-US" sz="2800" kern="0" dirty="0">
              <a:solidFill>
                <a:srgbClr val="4F4074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908175" y="2060575"/>
            <a:ext cx="7056438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908175" y="1844675"/>
            <a:ext cx="6985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endParaRPr lang="en-US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1979613" y="5229225"/>
            <a:ext cx="6985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3348038" y="4652963"/>
            <a:ext cx="25209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 b="1" u="sng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 sz="3200"/>
          </a:p>
        </p:txBody>
      </p:sp>
      <p:pic>
        <p:nvPicPr>
          <p:cNvPr id="11" name="Picture 16" descr="leftnav17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034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765175"/>
            <a:ext cx="7200900" cy="1143000"/>
          </a:xfrm>
        </p:spPr>
        <p:txBody>
          <a:bodyPr/>
          <a:lstStyle/>
          <a:p>
            <a:pPr eaLnBrk="1" hangingPunct="1"/>
            <a:r>
              <a:rPr lang="en-GB" sz="4000" b="1" dirty="0">
                <a:solidFill>
                  <a:srgbClr val="4F4074"/>
                </a:solidFill>
                <a:latin typeface="Verdana" charset="0"/>
              </a:rPr>
              <a:t>Be part of something bigger</a:t>
            </a:r>
            <a:endParaRPr lang="en-US" sz="4000" b="1" dirty="0">
              <a:solidFill>
                <a:srgbClr val="4F4074"/>
              </a:solidFill>
              <a:latin typeface="Verdana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989138"/>
            <a:ext cx="6635750" cy="4319587"/>
          </a:xfrm>
        </p:spPr>
        <p:txBody>
          <a:bodyPr/>
          <a:lstStyle/>
          <a:p>
            <a:pPr algn="just" eaLnBrk="1" hangingPunct="1">
              <a:buFontTx/>
              <a:buNone/>
            </a:pP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/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With 130,000 members we are the biggest union for tertiary education staff in the world</a:t>
            </a:r>
          </a:p>
          <a:p>
            <a:pPr eaLnBrk="1" hangingPunct="1"/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We are part of a 6 million strong UK trade union movement</a:t>
            </a:r>
          </a:p>
          <a:p>
            <a:pPr eaLnBrk="1" hangingPunct="1"/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We are described by The Guardian as ‘the UK’s leading academic lobby’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845798" y="2084387"/>
            <a:ext cx="7056438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 dirty="0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1763688" y="1844824"/>
            <a:ext cx="6985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endParaRPr lang="en-US" dirty="0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979613" y="5229225"/>
            <a:ext cx="6985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2051050" y="1989138"/>
            <a:ext cx="66976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GB" sz="3200" u="sng">
              <a:solidFill>
                <a:srgbClr val="4F4074"/>
              </a:solidFill>
            </a:endParaRP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3348038" y="4652963"/>
            <a:ext cx="25209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 b="1" u="sng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 sz="3200"/>
          </a:p>
        </p:txBody>
      </p:sp>
      <p:pic>
        <p:nvPicPr>
          <p:cNvPr id="26636" name="Picture 16" descr="leftnav12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034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1403648" y="4149080"/>
            <a:ext cx="70580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GB">
                <a:solidFill>
                  <a:srgbClr val="4F4074"/>
                </a:solidFill>
              </a:rPr>
              <a:t> </a:t>
            </a:r>
            <a:endParaRPr lang="en-US">
              <a:solidFill>
                <a:srgbClr val="4F4074"/>
              </a:solidFill>
            </a:endParaRPr>
          </a:p>
          <a:p>
            <a:pPr algn="just">
              <a:spcBef>
                <a:spcPct val="50000"/>
              </a:spcBef>
            </a:pPr>
            <a:endParaRPr lang="en-US"/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1692275" y="5157788"/>
            <a:ext cx="72009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GB" sz="4400" b="1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 sz="3600" b="1">
              <a:solidFill>
                <a:srgbClr val="4F407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0" grpId="0"/>
      <p:bldP spid="20499" grpId="0"/>
      <p:bldP spid="2050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765175"/>
            <a:ext cx="7200900" cy="1143000"/>
          </a:xfrm>
        </p:spPr>
        <p:txBody>
          <a:bodyPr/>
          <a:lstStyle/>
          <a:p>
            <a:pPr eaLnBrk="1" hangingPunct="1"/>
            <a:r>
              <a:rPr lang="en-US" sz="4000" b="1" dirty="0">
                <a:solidFill>
                  <a:srgbClr val="4F4074"/>
                </a:solidFill>
                <a:latin typeface="Verdana" charset="0"/>
              </a:rPr>
              <a:t>UCU: join YOUR community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57375" y="2132856"/>
            <a:ext cx="6737350" cy="4247307"/>
          </a:xfrm>
        </p:spPr>
        <p:txBody>
          <a:bodyPr/>
          <a:lstStyle/>
          <a:p>
            <a:pPr eaLnBrk="1" hangingPunct="1"/>
            <a:r>
              <a:rPr lang="en-US" sz="2400" dirty="0">
                <a:solidFill>
                  <a:srgbClr val="4F4074"/>
                </a:solidFill>
              </a:rPr>
              <a:t>The largest community of academic professionals in the UK</a:t>
            </a:r>
          </a:p>
          <a:p>
            <a:pPr eaLnBrk="1" hangingPunct="1"/>
            <a:r>
              <a:rPr lang="en-US" sz="2400" dirty="0">
                <a:solidFill>
                  <a:srgbClr val="4F4074"/>
                </a:solidFill>
              </a:rPr>
              <a:t>A proven track record of representing the specialist interests of staff in further, higher, prison and adult education </a:t>
            </a:r>
          </a:p>
          <a:p>
            <a:pPr eaLnBrk="1" hangingPunct="1"/>
            <a:r>
              <a:rPr lang="en-US" sz="2400" dirty="0">
                <a:solidFill>
                  <a:srgbClr val="4F4074"/>
                </a:solidFill>
              </a:rPr>
              <a:t>The voice of our profession to government and employers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1908175" y="2060575"/>
            <a:ext cx="7056438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/>
          </a:p>
        </p:txBody>
      </p:sp>
      <p:sp>
        <p:nvSpPr>
          <p:cNvPr id="28680" name="Text Box 9"/>
          <p:cNvSpPr txBox="1">
            <a:spLocks noChangeArrowheads="1"/>
          </p:cNvSpPr>
          <p:nvPr/>
        </p:nvSpPr>
        <p:spPr bwMode="auto">
          <a:xfrm>
            <a:off x="1979613" y="5229225"/>
            <a:ext cx="6985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2051050" y="1989138"/>
            <a:ext cx="66976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GB" sz="3200" u="sng">
              <a:solidFill>
                <a:srgbClr val="4F4074"/>
              </a:solidFill>
            </a:endParaRPr>
          </a:p>
        </p:txBody>
      </p:sp>
      <p:sp>
        <p:nvSpPr>
          <p:cNvPr id="28682" name="Text Box 11"/>
          <p:cNvSpPr txBox="1">
            <a:spLocks noChangeArrowheads="1"/>
          </p:cNvSpPr>
          <p:nvPr/>
        </p:nvSpPr>
        <p:spPr bwMode="auto">
          <a:xfrm>
            <a:off x="3348038" y="4652963"/>
            <a:ext cx="25209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 b="1" u="sng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 sz="3200"/>
          </a:p>
        </p:txBody>
      </p:sp>
      <p:pic>
        <p:nvPicPr>
          <p:cNvPr id="28683" name="Picture 16" descr="leftnav12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034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1835150" y="4149725"/>
            <a:ext cx="70580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GB">
                <a:solidFill>
                  <a:srgbClr val="4F4074"/>
                </a:solidFill>
              </a:rPr>
              <a:t> </a:t>
            </a:r>
            <a:endParaRPr lang="en-US">
              <a:solidFill>
                <a:srgbClr val="4F4074"/>
              </a:solidFill>
            </a:endParaRPr>
          </a:p>
          <a:p>
            <a:pPr algn="just">
              <a:spcBef>
                <a:spcPct val="50000"/>
              </a:spcBef>
            </a:pPr>
            <a:endParaRPr lang="en-US"/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1692275" y="5157788"/>
            <a:ext cx="72009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GB" sz="4400" b="1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 sz="3600" b="1">
              <a:solidFill>
                <a:srgbClr val="4F407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0" grpId="0"/>
      <p:bldP spid="20499" grpId="0"/>
      <p:bldP spid="2050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684213" y="404813"/>
            <a:ext cx="1079500" cy="6453187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pic>
        <p:nvPicPr>
          <p:cNvPr id="30725" name="Picture 5" descr="leftnav09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6" name="Picture 6" descr="ucu_colou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260648"/>
            <a:ext cx="6048375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051720" y="2564904"/>
            <a:ext cx="6840538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1" u="sng" dirty="0">
                <a:solidFill>
                  <a:srgbClr val="4F4074"/>
                </a:solidFill>
              </a:rPr>
              <a:t>Joining us</a:t>
            </a:r>
          </a:p>
          <a:p>
            <a:pPr algn="ctr">
              <a:spcBef>
                <a:spcPct val="50000"/>
              </a:spcBef>
            </a:pPr>
            <a:r>
              <a:rPr lang="en-GB" sz="2800" dirty="0">
                <a:solidFill>
                  <a:srgbClr val="4F4074"/>
                </a:solidFill>
              </a:rPr>
              <a:t>You can join today here: </a:t>
            </a:r>
            <a:r>
              <a:rPr lang="en-GB" sz="2800" dirty="0">
                <a:solidFill>
                  <a:srgbClr val="4F4074"/>
                </a:solidFill>
                <a:hlinkClick r:id="rId5"/>
              </a:rPr>
              <a:t>http://www.ucu.org.uk/join</a:t>
            </a:r>
            <a:r>
              <a:rPr lang="en-GB" sz="2800" dirty="0">
                <a:solidFill>
                  <a:srgbClr val="4F4074"/>
                </a:solidFill>
              </a:rPr>
              <a:t>  </a:t>
            </a:r>
          </a:p>
          <a:p>
            <a:pPr algn="ctr">
              <a:spcBef>
                <a:spcPct val="50000"/>
              </a:spcBef>
            </a:pPr>
            <a:r>
              <a:rPr lang="en-GB" sz="2800" dirty="0">
                <a:solidFill>
                  <a:srgbClr val="4F4074"/>
                </a:solidFill>
              </a:rPr>
              <a:t>Monthly fees start from </a:t>
            </a:r>
            <a:r>
              <a:rPr lang="en-GB" sz="2800">
                <a:solidFill>
                  <a:srgbClr val="4F4074"/>
                </a:solidFill>
              </a:rPr>
              <a:t>just £1 a month </a:t>
            </a:r>
            <a:r>
              <a:rPr lang="en-GB" sz="2800" dirty="0">
                <a:solidFill>
                  <a:srgbClr val="4F4074"/>
                </a:solidFill>
              </a:rPr>
              <a:t>and you receive tax relief on your subscriptions. 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 rot="5400000">
            <a:off x="1008063" y="5526087"/>
            <a:ext cx="1079500" cy="1584325"/>
          </a:xfrm>
          <a:prstGeom prst="rect">
            <a:avLst/>
          </a:prstGeom>
          <a:solidFill>
            <a:srgbClr val="4F407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 rot="5400000">
            <a:off x="8334375" y="6048375"/>
            <a:ext cx="1079500" cy="539750"/>
          </a:xfrm>
          <a:prstGeom prst="rect">
            <a:avLst/>
          </a:prstGeom>
          <a:solidFill>
            <a:srgbClr val="4F4074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 rot="5400000">
            <a:off x="7921626" y="6173787"/>
            <a:ext cx="1079500" cy="288925"/>
          </a:xfrm>
          <a:prstGeom prst="rect">
            <a:avLst/>
          </a:prstGeom>
          <a:solidFill>
            <a:srgbClr val="4F4074">
              <a:alpha val="1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 rot="5400000">
            <a:off x="7632701" y="6173787"/>
            <a:ext cx="1079500" cy="288925"/>
          </a:xfrm>
          <a:prstGeom prst="rect">
            <a:avLst/>
          </a:prstGeom>
          <a:solidFill>
            <a:srgbClr val="4F4074">
              <a:alpha val="1490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 rot="5400000">
            <a:off x="7344569" y="6174581"/>
            <a:ext cx="1079500" cy="287338"/>
          </a:xfrm>
          <a:prstGeom prst="rect">
            <a:avLst/>
          </a:prstGeom>
          <a:solidFill>
            <a:srgbClr val="4F4074">
              <a:alpha val="20000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 rot="5400000">
            <a:off x="7056438" y="6173787"/>
            <a:ext cx="1079500" cy="288925"/>
          </a:xfrm>
          <a:prstGeom prst="rect">
            <a:avLst/>
          </a:prstGeom>
          <a:solidFill>
            <a:srgbClr val="4F4074">
              <a:alpha val="2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 rot="5400000">
            <a:off x="6769101" y="6173787"/>
            <a:ext cx="1079500" cy="288925"/>
          </a:xfrm>
          <a:prstGeom prst="rect">
            <a:avLst/>
          </a:prstGeom>
          <a:solidFill>
            <a:srgbClr val="4F4074">
              <a:alpha val="3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 rot="5400000">
            <a:off x="6480969" y="6174581"/>
            <a:ext cx="1079500" cy="287338"/>
          </a:xfrm>
          <a:prstGeom prst="rect">
            <a:avLst/>
          </a:prstGeom>
          <a:solidFill>
            <a:srgbClr val="4F4074">
              <a:alpha val="3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 rot="5400000">
            <a:off x="6192838" y="6173787"/>
            <a:ext cx="1079500" cy="288925"/>
          </a:xfrm>
          <a:prstGeom prst="rect">
            <a:avLst/>
          </a:prstGeom>
          <a:solidFill>
            <a:srgbClr val="4F4074">
              <a:alpha val="3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 rot="5400000">
            <a:off x="5905501" y="6173787"/>
            <a:ext cx="1079500" cy="288925"/>
          </a:xfrm>
          <a:prstGeom prst="rect">
            <a:avLst/>
          </a:prstGeom>
          <a:solidFill>
            <a:srgbClr val="4F4074">
              <a:alpha val="4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 rot="5400000">
            <a:off x="5616576" y="6173787"/>
            <a:ext cx="1079500" cy="288925"/>
          </a:xfrm>
          <a:prstGeom prst="rect">
            <a:avLst/>
          </a:prstGeom>
          <a:solidFill>
            <a:srgbClr val="4F4074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 rot="5400000">
            <a:off x="5329238" y="6173787"/>
            <a:ext cx="1079500" cy="288925"/>
          </a:xfrm>
          <a:prstGeom prst="rect">
            <a:avLst/>
          </a:prstGeom>
          <a:solidFill>
            <a:srgbClr val="4F4074">
              <a:alpha val="5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 rot="5400000">
            <a:off x="5040313" y="6173787"/>
            <a:ext cx="1079500" cy="288925"/>
          </a:xfrm>
          <a:prstGeom prst="rect">
            <a:avLst/>
          </a:prstGeom>
          <a:solidFill>
            <a:srgbClr val="4F4074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 rot="5400000">
            <a:off x="3313113" y="6173787"/>
            <a:ext cx="1079500" cy="288925"/>
          </a:xfrm>
          <a:prstGeom prst="rect">
            <a:avLst/>
          </a:prstGeom>
          <a:solidFill>
            <a:srgbClr val="4F4074">
              <a:alpha val="89803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 rot="5400000">
            <a:off x="3600451" y="6173787"/>
            <a:ext cx="1079500" cy="288925"/>
          </a:xfrm>
          <a:prstGeom prst="rect">
            <a:avLst/>
          </a:prstGeom>
          <a:solidFill>
            <a:srgbClr val="4F4074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 rot="5400000">
            <a:off x="3889376" y="6173787"/>
            <a:ext cx="1079500" cy="288925"/>
          </a:xfrm>
          <a:prstGeom prst="rect">
            <a:avLst/>
          </a:prstGeom>
          <a:solidFill>
            <a:srgbClr val="4F4074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 rot="5400000">
            <a:off x="4176713" y="6173787"/>
            <a:ext cx="1079500" cy="288925"/>
          </a:xfrm>
          <a:prstGeom prst="rect">
            <a:avLst/>
          </a:prstGeom>
          <a:solidFill>
            <a:srgbClr val="4F4074">
              <a:alpha val="7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5" name="Rectangle 25"/>
          <p:cNvSpPr>
            <a:spLocks noChangeArrowheads="1"/>
          </p:cNvSpPr>
          <p:nvPr/>
        </p:nvSpPr>
        <p:spPr bwMode="auto">
          <a:xfrm rot="5400000">
            <a:off x="4464051" y="6173787"/>
            <a:ext cx="1079500" cy="288925"/>
          </a:xfrm>
          <a:prstGeom prst="rect">
            <a:avLst/>
          </a:prstGeom>
          <a:solidFill>
            <a:srgbClr val="4F4074">
              <a:alpha val="7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6" name="Rectangle 26"/>
          <p:cNvSpPr>
            <a:spLocks noChangeArrowheads="1"/>
          </p:cNvSpPr>
          <p:nvPr/>
        </p:nvSpPr>
        <p:spPr bwMode="auto">
          <a:xfrm rot="5400000">
            <a:off x="4752976" y="6173787"/>
            <a:ext cx="1079500" cy="288925"/>
          </a:xfrm>
          <a:prstGeom prst="rect">
            <a:avLst/>
          </a:prstGeom>
          <a:solidFill>
            <a:srgbClr val="4F4074">
              <a:alpha val="6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7" name="Rectangle 27"/>
          <p:cNvSpPr>
            <a:spLocks noChangeArrowheads="1"/>
          </p:cNvSpPr>
          <p:nvPr/>
        </p:nvSpPr>
        <p:spPr bwMode="auto">
          <a:xfrm rot="5400000">
            <a:off x="3024188" y="6173787"/>
            <a:ext cx="1079500" cy="288925"/>
          </a:xfrm>
          <a:prstGeom prst="rect">
            <a:avLst/>
          </a:prstGeom>
          <a:solidFill>
            <a:srgbClr val="4F4074">
              <a:alpha val="9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8" name="Rectangle 28"/>
          <p:cNvSpPr>
            <a:spLocks noChangeArrowheads="1"/>
          </p:cNvSpPr>
          <p:nvPr/>
        </p:nvSpPr>
        <p:spPr bwMode="auto">
          <a:xfrm rot="5400000">
            <a:off x="1873251" y="6173787"/>
            <a:ext cx="1079500" cy="288925"/>
          </a:xfrm>
          <a:prstGeom prst="rect">
            <a:avLst/>
          </a:prstGeom>
          <a:solidFill>
            <a:srgbClr val="4F4074">
              <a:alpha val="9882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9" name="Rectangle 29"/>
          <p:cNvSpPr>
            <a:spLocks noChangeArrowheads="1"/>
          </p:cNvSpPr>
          <p:nvPr/>
        </p:nvSpPr>
        <p:spPr bwMode="auto">
          <a:xfrm rot="5400000">
            <a:off x="2196307" y="6138068"/>
            <a:ext cx="1079500" cy="360363"/>
          </a:xfrm>
          <a:prstGeom prst="rect">
            <a:avLst/>
          </a:prstGeom>
          <a:solidFill>
            <a:srgbClr val="4F4074">
              <a:alpha val="9803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50" name="Rectangle 30"/>
          <p:cNvSpPr>
            <a:spLocks noChangeArrowheads="1"/>
          </p:cNvSpPr>
          <p:nvPr/>
        </p:nvSpPr>
        <p:spPr bwMode="auto">
          <a:xfrm rot="5400000">
            <a:off x="2447926" y="6173787"/>
            <a:ext cx="1079500" cy="288925"/>
          </a:xfrm>
          <a:prstGeom prst="rect">
            <a:avLst/>
          </a:prstGeom>
          <a:solidFill>
            <a:srgbClr val="4F4074">
              <a:alpha val="9686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51" name="Rectangle 31"/>
          <p:cNvSpPr>
            <a:spLocks noChangeArrowheads="1"/>
          </p:cNvSpPr>
          <p:nvPr/>
        </p:nvSpPr>
        <p:spPr bwMode="auto">
          <a:xfrm rot="5400000">
            <a:off x="2736851" y="6173787"/>
            <a:ext cx="1079500" cy="288925"/>
          </a:xfrm>
          <a:prstGeom prst="rect">
            <a:avLst/>
          </a:prstGeom>
          <a:solidFill>
            <a:srgbClr val="4F4074">
              <a:alpha val="9607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</TotalTime>
  <Words>327</Words>
  <Application>Microsoft Office PowerPoint</Application>
  <PresentationFormat>On-screen Show (4:3)</PresentationFormat>
  <Paragraphs>60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Verdana</vt:lpstr>
      <vt:lpstr>Default Design</vt:lpstr>
      <vt:lpstr>PowerPoint Presentation</vt:lpstr>
      <vt:lpstr>UCU: who we are</vt:lpstr>
      <vt:lpstr>UCU: what we do</vt:lpstr>
      <vt:lpstr>Helping you build your career</vt:lpstr>
      <vt:lpstr>Campaigning on your behalf</vt:lpstr>
      <vt:lpstr>PowerPoint Presentation</vt:lpstr>
      <vt:lpstr>Be part of something bigger</vt:lpstr>
      <vt:lpstr>UCU: join YOUR community</vt:lpstr>
      <vt:lpstr>PowerPoint Presentation</vt:lpstr>
    </vt:vector>
  </TitlesOfParts>
  <Company>NATFHE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 Crowther</dc:creator>
  <cp:lastModifiedBy>Ronnie Kershaw</cp:lastModifiedBy>
  <cp:revision>59</cp:revision>
  <dcterms:created xsi:type="dcterms:W3CDTF">2007-10-15T12:18:27Z</dcterms:created>
  <dcterms:modified xsi:type="dcterms:W3CDTF">2023-06-09T15:10:29Z</dcterms:modified>
</cp:coreProperties>
</file>