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charts/chart16.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7818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vm-staffdata\home\cliverickman\UCU%20Union\Stress%20Survey\SurveyResults%20Demo.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bar"/>
        <c:grouping val="clustered"/>
        <c:ser>
          <c:idx val="0"/>
          <c:order val="0"/>
          <c:cat>
            <c:strRef>
              <c:f>Sheet1!$B$4:$F$4</c:f>
              <c:strCache>
                <c:ptCount val="5"/>
                <c:pt idx="0">
                  <c:v>Agree Completely</c:v>
                </c:pt>
                <c:pt idx="1">
                  <c:v>Agree Mostly</c:v>
                </c:pt>
                <c:pt idx="2">
                  <c:v>Disagree Mostly</c:v>
                </c:pt>
                <c:pt idx="3">
                  <c:v>Disagree Completely</c:v>
                </c:pt>
                <c:pt idx="4">
                  <c:v>N/A</c:v>
                </c:pt>
              </c:strCache>
            </c:strRef>
          </c:cat>
          <c:val>
            <c:numRef>
              <c:f>Sheet1!$B$5:$F$5</c:f>
              <c:numCache>
                <c:formatCode>General</c:formatCode>
                <c:ptCount val="5"/>
                <c:pt idx="0">
                  <c:v>0</c:v>
                </c:pt>
                <c:pt idx="1">
                  <c:v>6</c:v>
                </c:pt>
                <c:pt idx="2">
                  <c:v>8</c:v>
                </c:pt>
                <c:pt idx="3">
                  <c:v>28</c:v>
                </c:pt>
                <c:pt idx="4">
                  <c:v>0</c:v>
                </c:pt>
              </c:numCache>
            </c:numRef>
          </c:val>
        </c:ser>
        <c:gapWidth val="75"/>
        <c:overlap val="-25"/>
        <c:axId val="70165248"/>
        <c:axId val="70167552"/>
      </c:barChart>
      <c:catAx>
        <c:axId val="70165248"/>
        <c:scaling>
          <c:orientation val="minMax"/>
        </c:scaling>
        <c:axPos val="l"/>
        <c:numFmt formatCode="General" sourceLinked="1"/>
        <c:majorTickMark val="none"/>
        <c:tickLblPos val="nextTo"/>
        <c:crossAx val="70167552"/>
        <c:crosses val="autoZero"/>
        <c:auto val="1"/>
        <c:lblAlgn val="ctr"/>
        <c:lblOffset val="100"/>
      </c:catAx>
      <c:valAx>
        <c:axId val="70167552"/>
        <c:scaling>
          <c:orientation val="minMax"/>
        </c:scaling>
        <c:axPos val="b"/>
        <c:majorGridlines/>
        <c:numFmt formatCode="General" sourceLinked="1"/>
        <c:majorTickMark val="none"/>
        <c:tickLblPos val="nextTo"/>
        <c:spPr>
          <a:ln w="9525">
            <a:noFill/>
          </a:ln>
        </c:spPr>
        <c:crossAx val="70165248"/>
        <c:crosses val="autoZero"/>
        <c:crossBetween val="between"/>
      </c:valAx>
    </c:plotArea>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745"/>
        </c:manualLayout>
      </c:layout>
      <c:barChart>
        <c:barDir val="bar"/>
        <c:grouping val="clustered"/>
        <c:ser>
          <c:idx val="0"/>
          <c:order val="0"/>
          <c:cat>
            <c:strRef>
              <c:f>Sheet1!$B$146:$F$146</c:f>
              <c:strCache>
                <c:ptCount val="5"/>
                <c:pt idx="0">
                  <c:v>Agree Completely</c:v>
                </c:pt>
                <c:pt idx="1">
                  <c:v>Agree Mostly</c:v>
                </c:pt>
                <c:pt idx="2">
                  <c:v>Disagree Mostly</c:v>
                </c:pt>
                <c:pt idx="3">
                  <c:v>Disagree Completely</c:v>
                </c:pt>
                <c:pt idx="4">
                  <c:v>N/A</c:v>
                </c:pt>
              </c:strCache>
            </c:strRef>
          </c:cat>
          <c:val>
            <c:numRef>
              <c:f>Sheet1!$B$147:$F$147</c:f>
              <c:numCache>
                <c:formatCode>General</c:formatCode>
                <c:ptCount val="5"/>
                <c:pt idx="0">
                  <c:v>0</c:v>
                </c:pt>
                <c:pt idx="1">
                  <c:v>2</c:v>
                </c:pt>
                <c:pt idx="2">
                  <c:v>7</c:v>
                </c:pt>
                <c:pt idx="3">
                  <c:v>25</c:v>
                </c:pt>
                <c:pt idx="4">
                  <c:v>16</c:v>
                </c:pt>
              </c:numCache>
            </c:numRef>
          </c:val>
        </c:ser>
        <c:gapWidth val="75"/>
        <c:overlap val="-25"/>
        <c:axId val="71017216"/>
        <c:axId val="71018752"/>
      </c:barChart>
      <c:catAx>
        <c:axId val="71017216"/>
        <c:scaling>
          <c:orientation val="minMax"/>
        </c:scaling>
        <c:axPos val="l"/>
        <c:numFmt formatCode="General" sourceLinked="1"/>
        <c:majorTickMark val="none"/>
        <c:tickLblPos val="nextTo"/>
        <c:crossAx val="71018752"/>
        <c:crosses val="autoZero"/>
        <c:auto val="1"/>
        <c:lblAlgn val="ctr"/>
        <c:lblOffset val="100"/>
      </c:catAx>
      <c:valAx>
        <c:axId val="71018752"/>
        <c:scaling>
          <c:orientation val="minMax"/>
        </c:scaling>
        <c:axPos val="b"/>
        <c:majorGridlines/>
        <c:numFmt formatCode="General" sourceLinked="1"/>
        <c:majorTickMark val="none"/>
        <c:tickLblPos val="nextTo"/>
        <c:spPr>
          <a:ln w="9525">
            <a:noFill/>
          </a:ln>
        </c:spPr>
        <c:crossAx val="71017216"/>
        <c:crosses val="autoZero"/>
        <c:crossBetween val="between"/>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778"/>
        </c:manualLayout>
      </c:layout>
      <c:barChart>
        <c:barDir val="bar"/>
        <c:grouping val="clustered"/>
        <c:ser>
          <c:idx val="0"/>
          <c:order val="0"/>
          <c:cat>
            <c:strRef>
              <c:f>Sheet1!$B$161:$F$161</c:f>
              <c:strCache>
                <c:ptCount val="5"/>
                <c:pt idx="0">
                  <c:v>Agree Completely</c:v>
                </c:pt>
                <c:pt idx="1">
                  <c:v>Agree Mostly</c:v>
                </c:pt>
                <c:pt idx="2">
                  <c:v>Disagree Mostly</c:v>
                </c:pt>
                <c:pt idx="3">
                  <c:v>Disagree Completely</c:v>
                </c:pt>
                <c:pt idx="4">
                  <c:v>N/A</c:v>
                </c:pt>
              </c:strCache>
            </c:strRef>
          </c:cat>
          <c:val>
            <c:numRef>
              <c:f>Sheet1!$B$162:$F$162</c:f>
              <c:numCache>
                <c:formatCode>General</c:formatCode>
                <c:ptCount val="5"/>
                <c:pt idx="0">
                  <c:v>4</c:v>
                </c:pt>
                <c:pt idx="1">
                  <c:v>8</c:v>
                </c:pt>
                <c:pt idx="2">
                  <c:v>16</c:v>
                </c:pt>
                <c:pt idx="3">
                  <c:v>17</c:v>
                </c:pt>
                <c:pt idx="4">
                  <c:v>7</c:v>
                </c:pt>
              </c:numCache>
            </c:numRef>
          </c:val>
        </c:ser>
        <c:gapWidth val="75"/>
        <c:overlap val="-25"/>
        <c:axId val="71124480"/>
        <c:axId val="71126016"/>
      </c:barChart>
      <c:catAx>
        <c:axId val="71124480"/>
        <c:scaling>
          <c:orientation val="minMax"/>
        </c:scaling>
        <c:axPos val="l"/>
        <c:numFmt formatCode="General" sourceLinked="1"/>
        <c:majorTickMark val="none"/>
        <c:tickLblPos val="nextTo"/>
        <c:crossAx val="71126016"/>
        <c:crosses val="autoZero"/>
        <c:auto val="1"/>
        <c:lblAlgn val="ctr"/>
        <c:lblOffset val="100"/>
      </c:catAx>
      <c:valAx>
        <c:axId val="71126016"/>
        <c:scaling>
          <c:orientation val="minMax"/>
        </c:scaling>
        <c:axPos val="b"/>
        <c:majorGridlines/>
        <c:numFmt formatCode="General" sourceLinked="1"/>
        <c:majorTickMark val="none"/>
        <c:tickLblPos val="nextTo"/>
        <c:spPr>
          <a:ln w="9525">
            <a:noFill/>
          </a:ln>
        </c:spPr>
        <c:crossAx val="71124480"/>
        <c:crosses val="autoZero"/>
        <c:crossBetween val="between"/>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8"/>
        </c:manualLayout>
      </c:layout>
      <c:barChart>
        <c:barDir val="bar"/>
        <c:grouping val="clustered"/>
        <c:ser>
          <c:idx val="0"/>
          <c:order val="0"/>
          <c:cat>
            <c:strRef>
              <c:f>Sheet1!$B$176:$F$176</c:f>
              <c:strCache>
                <c:ptCount val="5"/>
                <c:pt idx="0">
                  <c:v>Agree Completely</c:v>
                </c:pt>
                <c:pt idx="1">
                  <c:v>Agree Mostly</c:v>
                </c:pt>
                <c:pt idx="2">
                  <c:v>Disagree Mostly</c:v>
                </c:pt>
                <c:pt idx="3">
                  <c:v>Disagree Completely</c:v>
                </c:pt>
                <c:pt idx="4">
                  <c:v>N/A</c:v>
                </c:pt>
              </c:strCache>
            </c:strRef>
          </c:cat>
          <c:val>
            <c:numRef>
              <c:f>Sheet1!$B$177:$F$177</c:f>
              <c:numCache>
                <c:formatCode>General</c:formatCode>
                <c:ptCount val="5"/>
                <c:pt idx="0">
                  <c:v>0</c:v>
                </c:pt>
                <c:pt idx="1">
                  <c:v>5</c:v>
                </c:pt>
                <c:pt idx="2">
                  <c:v>7</c:v>
                </c:pt>
                <c:pt idx="3">
                  <c:v>37</c:v>
                </c:pt>
                <c:pt idx="4">
                  <c:v>0</c:v>
                </c:pt>
              </c:numCache>
            </c:numRef>
          </c:val>
        </c:ser>
        <c:gapWidth val="75"/>
        <c:overlap val="-25"/>
        <c:axId val="71141632"/>
        <c:axId val="71151616"/>
      </c:barChart>
      <c:catAx>
        <c:axId val="71141632"/>
        <c:scaling>
          <c:orientation val="minMax"/>
        </c:scaling>
        <c:axPos val="l"/>
        <c:numFmt formatCode="General" sourceLinked="1"/>
        <c:majorTickMark val="none"/>
        <c:tickLblPos val="nextTo"/>
        <c:crossAx val="71151616"/>
        <c:crosses val="autoZero"/>
        <c:auto val="1"/>
        <c:lblAlgn val="ctr"/>
        <c:lblOffset val="100"/>
      </c:catAx>
      <c:valAx>
        <c:axId val="71151616"/>
        <c:scaling>
          <c:orientation val="minMax"/>
        </c:scaling>
        <c:axPos val="b"/>
        <c:majorGridlines/>
        <c:numFmt formatCode="General" sourceLinked="1"/>
        <c:majorTickMark val="none"/>
        <c:tickLblPos val="nextTo"/>
        <c:spPr>
          <a:ln w="9525">
            <a:noFill/>
          </a:ln>
        </c:spPr>
        <c:crossAx val="71141632"/>
        <c:crosses val="autoZero"/>
        <c:crossBetween val="between"/>
      </c:valAx>
    </c:plotArea>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822"/>
        </c:manualLayout>
      </c:layout>
      <c:barChart>
        <c:barDir val="bar"/>
        <c:grouping val="clustered"/>
        <c:ser>
          <c:idx val="0"/>
          <c:order val="0"/>
          <c:cat>
            <c:strRef>
              <c:f>Sheet1!$B$197:$F$197</c:f>
              <c:strCache>
                <c:ptCount val="5"/>
                <c:pt idx="0">
                  <c:v>Agree Completely</c:v>
                </c:pt>
                <c:pt idx="1">
                  <c:v>Agree Mostly</c:v>
                </c:pt>
                <c:pt idx="2">
                  <c:v>Disagree Mostly</c:v>
                </c:pt>
                <c:pt idx="3">
                  <c:v>Disagree Completely</c:v>
                </c:pt>
                <c:pt idx="4">
                  <c:v>N/A</c:v>
                </c:pt>
              </c:strCache>
            </c:strRef>
          </c:cat>
          <c:val>
            <c:numRef>
              <c:f>Sheet1!$B$198:$F$198</c:f>
              <c:numCache>
                <c:formatCode>General</c:formatCode>
                <c:ptCount val="5"/>
                <c:pt idx="0">
                  <c:v>1</c:v>
                </c:pt>
                <c:pt idx="1">
                  <c:v>3</c:v>
                </c:pt>
                <c:pt idx="2">
                  <c:v>15</c:v>
                </c:pt>
                <c:pt idx="3">
                  <c:v>21</c:v>
                </c:pt>
                <c:pt idx="4">
                  <c:v>9</c:v>
                </c:pt>
              </c:numCache>
            </c:numRef>
          </c:val>
        </c:ser>
        <c:gapWidth val="75"/>
        <c:overlap val="-25"/>
        <c:axId val="71183360"/>
        <c:axId val="71189248"/>
      </c:barChart>
      <c:catAx>
        <c:axId val="71183360"/>
        <c:scaling>
          <c:orientation val="minMax"/>
        </c:scaling>
        <c:axPos val="l"/>
        <c:numFmt formatCode="General" sourceLinked="1"/>
        <c:majorTickMark val="none"/>
        <c:tickLblPos val="nextTo"/>
        <c:crossAx val="71189248"/>
        <c:crosses val="autoZero"/>
        <c:auto val="1"/>
        <c:lblAlgn val="ctr"/>
        <c:lblOffset val="100"/>
      </c:catAx>
      <c:valAx>
        <c:axId val="71189248"/>
        <c:scaling>
          <c:orientation val="minMax"/>
        </c:scaling>
        <c:axPos val="b"/>
        <c:majorGridlines/>
        <c:numFmt formatCode="General" sourceLinked="1"/>
        <c:majorTickMark val="none"/>
        <c:tickLblPos val="nextTo"/>
        <c:spPr>
          <a:ln w="9525">
            <a:noFill/>
          </a:ln>
        </c:spPr>
        <c:crossAx val="71183360"/>
        <c:crosses val="autoZero"/>
        <c:crossBetween val="between"/>
      </c:valAx>
    </c:plotArea>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845"/>
        </c:manualLayout>
      </c:layout>
      <c:barChart>
        <c:barDir val="bar"/>
        <c:grouping val="clustered"/>
        <c:ser>
          <c:idx val="0"/>
          <c:order val="0"/>
          <c:cat>
            <c:strRef>
              <c:f>Sheet1!$B$214:$F$214</c:f>
              <c:strCache>
                <c:ptCount val="5"/>
                <c:pt idx="0">
                  <c:v>Agree Completely</c:v>
                </c:pt>
                <c:pt idx="1">
                  <c:v>Agree Mostly</c:v>
                </c:pt>
                <c:pt idx="2">
                  <c:v>Disagree Mostly</c:v>
                </c:pt>
                <c:pt idx="3">
                  <c:v>Disagree Completely</c:v>
                </c:pt>
                <c:pt idx="4">
                  <c:v>N/A</c:v>
                </c:pt>
              </c:strCache>
            </c:strRef>
          </c:cat>
          <c:val>
            <c:numRef>
              <c:f>Sheet1!$B$215:$F$215</c:f>
              <c:numCache>
                <c:formatCode>General</c:formatCode>
                <c:ptCount val="5"/>
                <c:pt idx="0">
                  <c:v>8</c:v>
                </c:pt>
                <c:pt idx="1">
                  <c:v>21</c:v>
                </c:pt>
                <c:pt idx="2">
                  <c:v>12</c:v>
                </c:pt>
                <c:pt idx="3">
                  <c:v>7</c:v>
                </c:pt>
                <c:pt idx="4">
                  <c:v>4</c:v>
                </c:pt>
              </c:numCache>
            </c:numRef>
          </c:val>
        </c:ser>
        <c:gapWidth val="75"/>
        <c:overlap val="-25"/>
        <c:axId val="71217152"/>
        <c:axId val="71218688"/>
      </c:barChart>
      <c:catAx>
        <c:axId val="71217152"/>
        <c:scaling>
          <c:orientation val="minMax"/>
        </c:scaling>
        <c:axPos val="l"/>
        <c:numFmt formatCode="General" sourceLinked="1"/>
        <c:majorTickMark val="none"/>
        <c:tickLblPos val="nextTo"/>
        <c:crossAx val="71218688"/>
        <c:crosses val="autoZero"/>
        <c:auto val="1"/>
        <c:lblAlgn val="ctr"/>
        <c:lblOffset val="100"/>
      </c:catAx>
      <c:valAx>
        <c:axId val="71218688"/>
        <c:scaling>
          <c:orientation val="minMax"/>
        </c:scaling>
        <c:axPos val="b"/>
        <c:majorGridlines/>
        <c:numFmt formatCode="General" sourceLinked="1"/>
        <c:majorTickMark val="none"/>
        <c:tickLblPos val="nextTo"/>
        <c:spPr>
          <a:ln w="9525">
            <a:noFill/>
          </a:ln>
        </c:spPr>
        <c:crossAx val="71217152"/>
        <c:crosses val="autoZero"/>
        <c:crossBetween val="between"/>
      </c:valAx>
    </c:plotArea>
    <c:plotVisOnly val="1"/>
    <c:dispBlanksAs val="gap"/>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878"/>
        </c:manualLayout>
      </c:layout>
      <c:barChart>
        <c:barDir val="bar"/>
        <c:grouping val="clustered"/>
        <c:ser>
          <c:idx val="0"/>
          <c:order val="0"/>
          <c:cat>
            <c:strRef>
              <c:f>Sheet1!$B$230:$F$230</c:f>
              <c:strCache>
                <c:ptCount val="5"/>
                <c:pt idx="0">
                  <c:v>Agree Completely</c:v>
                </c:pt>
                <c:pt idx="1">
                  <c:v>Agree Mostly</c:v>
                </c:pt>
                <c:pt idx="2">
                  <c:v>Disagree Mostly</c:v>
                </c:pt>
                <c:pt idx="3">
                  <c:v>Disagree Completely</c:v>
                </c:pt>
                <c:pt idx="4">
                  <c:v>N/A</c:v>
                </c:pt>
              </c:strCache>
            </c:strRef>
          </c:cat>
          <c:val>
            <c:numRef>
              <c:f>Sheet1!$B$231:$F$231</c:f>
              <c:numCache>
                <c:formatCode>General</c:formatCode>
                <c:ptCount val="5"/>
                <c:pt idx="0">
                  <c:v>1</c:v>
                </c:pt>
                <c:pt idx="1">
                  <c:v>3</c:v>
                </c:pt>
                <c:pt idx="2">
                  <c:v>5</c:v>
                </c:pt>
                <c:pt idx="3">
                  <c:v>12</c:v>
                </c:pt>
                <c:pt idx="4">
                  <c:v>31</c:v>
                </c:pt>
              </c:numCache>
            </c:numRef>
          </c:val>
        </c:ser>
        <c:gapWidth val="75"/>
        <c:overlap val="-25"/>
        <c:axId val="71250688"/>
        <c:axId val="71252224"/>
      </c:barChart>
      <c:catAx>
        <c:axId val="71250688"/>
        <c:scaling>
          <c:orientation val="minMax"/>
        </c:scaling>
        <c:axPos val="l"/>
        <c:numFmt formatCode="General" sourceLinked="1"/>
        <c:majorTickMark val="none"/>
        <c:tickLblPos val="nextTo"/>
        <c:crossAx val="71252224"/>
        <c:crosses val="autoZero"/>
        <c:auto val="1"/>
        <c:lblAlgn val="ctr"/>
        <c:lblOffset val="100"/>
      </c:catAx>
      <c:valAx>
        <c:axId val="71252224"/>
        <c:scaling>
          <c:orientation val="minMax"/>
        </c:scaling>
        <c:axPos val="b"/>
        <c:majorGridlines/>
        <c:numFmt formatCode="General" sourceLinked="1"/>
        <c:majorTickMark val="none"/>
        <c:tickLblPos val="nextTo"/>
        <c:spPr>
          <a:ln w="9525">
            <a:noFill/>
          </a:ln>
        </c:spPr>
        <c:crossAx val="71250688"/>
        <c:crosses val="autoZero"/>
        <c:crossBetween val="between"/>
      </c:valAx>
    </c:plotArea>
    <c:plotVisOnly val="1"/>
    <c:dispBlanksAs val="gap"/>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9"/>
        </c:manualLayout>
      </c:layout>
      <c:barChart>
        <c:barDir val="bar"/>
        <c:grouping val="clustered"/>
        <c:ser>
          <c:idx val="0"/>
          <c:order val="0"/>
          <c:cat>
            <c:strRef>
              <c:f>Sheet1!$B$245:$F$245</c:f>
              <c:strCache>
                <c:ptCount val="5"/>
                <c:pt idx="0">
                  <c:v>Agree Completely</c:v>
                </c:pt>
                <c:pt idx="1">
                  <c:v>Agree Mostly</c:v>
                </c:pt>
                <c:pt idx="2">
                  <c:v>Disagree Mostly</c:v>
                </c:pt>
                <c:pt idx="3">
                  <c:v>Disagree Completely</c:v>
                </c:pt>
                <c:pt idx="4">
                  <c:v>N/A</c:v>
                </c:pt>
              </c:strCache>
            </c:strRef>
          </c:cat>
          <c:val>
            <c:numRef>
              <c:f>Sheet1!$B$246:$F$246</c:f>
              <c:numCache>
                <c:formatCode>General</c:formatCode>
                <c:ptCount val="5"/>
                <c:pt idx="0">
                  <c:v>4</c:v>
                </c:pt>
                <c:pt idx="1">
                  <c:v>13</c:v>
                </c:pt>
                <c:pt idx="2">
                  <c:v>13</c:v>
                </c:pt>
                <c:pt idx="3">
                  <c:v>16</c:v>
                </c:pt>
                <c:pt idx="4">
                  <c:v>5</c:v>
                </c:pt>
              </c:numCache>
            </c:numRef>
          </c:val>
        </c:ser>
        <c:gapWidth val="75"/>
        <c:overlap val="-25"/>
        <c:axId val="71280128"/>
        <c:axId val="71281664"/>
      </c:barChart>
      <c:catAx>
        <c:axId val="71280128"/>
        <c:scaling>
          <c:orientation val="minMax"/>
        </c:scaling>
        <c:axPos val="l"/>
        <c:numFmt formatCode="General" sourceLinked="1"/>
        <c:majorTickMark val="none"/>
        <c:tickLblPos val="nextTo"/>
        <c:crossAx val="71281664"/>
        <c:crosses val="autoZero"/>
        <c:auto val="1"/>
        <c:lblAlgn val="ctr"/>
        <c:lblOffset val="100"/>
      </c:catAx>
      <c:valAx>
        <c:axId val="71281664"/>
        <c:scaling>
          <c:orientation val="minMax"/>
        </c:scaling>
        <c:axPos val="b"/>
        <c:majorGridlines/>
        <c:numFmt formatCode="General" sourceLinked="1"/>
        <c:majorTickMark val="none"/>
        <c:tickLblPos val="nextTo"/>
        <c:spPr>
          <a:ln w="9525">
            <a:noFill/>
          </a:ln>
        </c:spPr>
        <c:crossAx val="71280128"/>
        <c:crosses val="autoZero"/>
        <c:crossBetween val="between"/>
      </c:valAx>
    </c:plotArea>
    <c:plotVisOnly val="1"/>
    <c:dispBlanksAs val="gap"/>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922"/>
        </c:manualLayout>
      </c:layout>
      <c:barChart>
        <c:barDir val="bar"/>
        <c:grouping val="clustered"/>
        <c:ser>
          <c:idx val="0"/>
          <c:order val="0"/>
          <c:cat>
            <c:strRef>
              <c:f>Sheet1!$B$261:$F$261</c:f>
              <c:strCache>
                <c:ptCount val="5"/>
                <c:pt idx="0">
                  <c:v>Agree Completely</c:v>
                </c:pt>
                <c:pt idx="1">
                  <c:v>Agree Mostly</c:v>
                </c:pt>
                <c:pt idx="2">
                  <c:v>Disagree Mostly</c:v>
                </c:pt>
                <c:pt idx="3">
                  <c:v>Disagree Completely</c:v>
                </c:pt>
                <c:pt idx="4">
                  <c:v>N/A</c:v>
                </c:pt>
              </c:strCache>
            </c:strRef>
          </c:cat>
          <c:val>
            <c:numRef>
              <c:f>Sheet1!$B$262:$F$262</c:f>
              <c:numCache>
                <c:formatCode>General</c:formatCode>
                <c:ptCount val="5"/>
                <c:pt idx="0">
                  <c:v>3</c:v>
                </c:pt>
                <c:pt idx="1">
                  <c:v>8</c:v>
                </c:pt>
                <c:pt idx="2">
                  <c:v>7</c:v>
                </c:pt>
                <c:pt idx="3">
                  <c:v>29</c:v>
                </c:pt>
                <c:pt idx="4">
                  <c:v>17</c:v>
                </c:pt>
              </c:numCache>
            </c:numRef>
          </c:val>
        </c:ser>
        <c:gapWidth val="75"/>
        <c:overlap val="-25"/>
        <c:axId val="71084288"/>
        <c:axId val="71086080"/>
      </c:barChart>
      <c:catAx>
        <c:axId val="71084288"/>
        <c:scaling>
          <c:orientation val="minMax"/>
        </c:scaling>
        <c:axPos val="l"/>
        <c:numFmt formatCode="General" sourceLinked="1"/>
        <c:majorTickMark val="none"/>
        <c:tickLblPos val="nextTo"/>
        <c:crossAx val="71086080"/>
        <c:crosses val="autoZero"/>
        <c:auto val="1"/>
        <c:lblAlgn val="ctr"/>
        <c:lblOffset val="100"/>
      </c:catAx>
      <c:valAx>
        <c:axId val="71086080"/>
        <c:scaling>
          <c:orientation val="minMax"/>
        </c:scaling>
        <c:axPos val="b"/>
        <c:majorGridlines/>
        <c:numFmt formatCode="General" sourceLinked="1"/>
        <c:majorTickMark val="none"/>
        <c:tickLblPos val="nextTo"/>
        <c:spPr>
          <a:ln w="9525">
            <a:noFill/>
          </a:ln>
        </c:spPr>
        <c:crossAx val="71084288"/>
        <c:crosses val="autoZero"/>
        <c:crossBetween val="between"/>
      </c:valAx>
    </c:plotArea>
    <c:plotVisOnly val="1"/>
    <c:dispBlanksAs val="gap"/>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945"/>
        </c:manualLayout>
      </c:layout>
      <c:barChart>
        <c:barDir val="bar"/>
        <c:grouping val="clustered"/>
        <c:ser>
          <c:idx val="0"/>
          <c:order val="0"/>
          <c:cat>
            <c:strRef>
              <c:f>Sheet1!$B$276:$F$276</c:f>
              <c:strCache>
                <c:ptCount val="5"/>
                <c:pt idx="0">
                  <c:v>Agree Completely</c:v>
                </c:pt>
                <c:pt idx="1">
                  <c:v>Agree Mostly</c:v>
                </c:pt>
                <c:pt idx="2">
                  <c:v>Disagree Mostly</c:v>
                </c:pt>
                <c:pt idx="3">
                  <c:v>Disagree Completely</c:v>
                </c:pt>
                <c:pt idx="4">
                  <c:v>N/A</c:v>
                </c:pt>
              </c:strCache>
            </c:strRef>
          </c:cat>
          <c:val>
            <c:numRef>
              <c:f>Sheet1!$B$277:$F$277</c:f>
              <c:numCache>
                <c:formatCode>General</c:formatCode>
                <c:ptCount val="5"/>
                <c:pt idx="0">
                  <c:v>0</c:v>
                </c:pt>
                <c:pt idx="1">
                  <c:v>4</c:v>
                </c:pt>
                <c:pt idx="2">
                  <c:v>9</c:v>
                </c:pt>
                <c:pt idx="3">
                  <c:v>37</c:v>
                </c:pt>
                <c:pt idx="4">
                  <c:v>0</c:v>
                </c:pt>
              </c:numCache>
            </c:numRef>
          </c:val>
        </c:ser>
        <c:gapWidth val="75"/>
        <c:overlap val="-25"/>
        <c:axId val="71093248"/>
        <c:axId val="71389952"/>
      </c:barChart>
      <c:catAx>
        <c:axId val="71093248"/>
        <c:scaling>
          <c:orientation val="minMax"/>
        </c:scaling>
        <c:axPos val="l"/>
        <c:numFmt formatCode="General" sourceLinked="1"/>
        <c:majorTickMark val="none"/>
        <c:tickLblPos val="nextTo"/>
        <c:crossAx val="71389952"/>
        <c:crosses val="autoZero"/>
        <c:auto val="1"/>
        <c:lblAlgn val="ctr"/>
        <c:lblOffset val="100"/>
      </c:catAx>
      <c:valAx>
        <c:axId val="71389952"/>
        <c:scaling>
          <c:orientation val="minMax"/>
        </c:scaling>
        <c:axPos val="b"/>
        <c:majorGridlines/>
        <c:numFmt formatCode="General" sourceLinked="1"/>
        <c:majorTickMark val="none"/>
        <c:tickLblPos val="nextTo"/>
        <c:spPr>
          <a:ln w="9525">
            <a:noFill/>
          </a:ln>
        </c:spPr>
        <c:crossAx val="71093248"/>
        <c:crosses val="autoZero"/>
        <c:crossBetween val="between"/>
      </c:valAx>
    </c:plotArea>
    <c:plotVisOnly val="1"/>
    <c:dispBlanksAs val="gap"/>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978"/>
        </c:manualLayout>
      </c:layout>
      <c:barChart>
        <c:barDir val="bar"/>
        <c:grouping val="clustered"/>
        <c:ser>
          <c:idx val="0"/>
          <c:order val="0"/>
          <c:cat>
            <c:strRef>
              <c:f>Sheet1!$B$294:$F$294</c:f>
              <c:strCache>
                <c:ptCount val="5"/>
                <c:pt idx="0">
                  <c:v>Agree Completely</c:v>
                </c:pt>
                <c:pt idx="1">
                  <c:v>Agree Mostly</c:v>
                </c:pt>
                <c:pt idx="2">
                  <c:v>Disagree Mostly</c:v>
                </c:pt>
                <c:pt idx="3">
                  <c:v>Disagree Completely</c:v>
                </c:pt>
                <c:pt idx="4">
                  <c:v>N/A</c:v>
                </c:pt>
              </c:strCache>
            </c:strRef>
          </c:cat>
          <c:val>
            <c:numRef>
              <c:f>Sheet1!$B$295:$F$295</c:f>
              <c:numCache>
                <c:formatCode>General</c:formatCode>
                <c:ptCount val="5"/>
                <c:pt idx="0">
                  <c:v>0</c:v>
                </c:pt>
                <c:pt idx="1">
                  <c:v>4</c:v>
                </c:pt>
                <c:pt idx="2">
                  <c:v>11</c:v>
                </c:pt>
                <c:pt idx="3">
                  <c:v>37</c:v>
                </c:pt>
                <c:pt idx="4">
                  <c:v>0</c:v>
                </c:pt>
              </c:numCache>
            </c:numRef>
          </c:val>
        </c:ser>
        <c:gapWidth val="75"/>
        <c:overlap val="-25"/>
        <c:axId val="71409664"/>
        <c:axId val="71411200"/>
      </c:barChart>
      <c:catAx>
        <c:axId val="71409664"/>
        <c:scaling>
          <c:orientation val="minMax"/>
        </c:scaling>
        <c:axPos val="l"/>
        <c:numFmt formatCode="General" sourceLinked="1"/>
        <c:majorTickMark val="none"/>
        <c:tickLblPos val="nextTo"/>
        <c:crossAx val="71411200"/>
        <c:crosses val="autoZero"/>
        <c:auto val="1"/>
        <c:lblAlgn val="ctr"/>
        <c:lblOffset val="100"/>
      </c:catAx>
      <c:valAx>
        <c:axId val="71411200"/>
        <c:scaling>
          <c:orientation val="minMax"/>
        </c:scaling>
        <c:axPos val="b"/>
        <c:majorGridlines/>
        <c:numFmt formatCode="General" sourceLinked="1"/>
        <c:majorTickMark val="none"/>
        <c:tickLblPos val="nextTo"/>
        <c:spPr>
          <a:ln w="9525">
            <a:noFill/>
          </a:ln>
        </c:spPr>
        <c:crossAx val="71409664"/>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545"/>
        </c:manualLayout>
      </c:layout>
      <c:barChart>
        <c:barDir val="bar"/>
        <c:grouping val="clustered"/>
        <c:ser>
          <c:idx val="0"/>
          <c:order val="0"/>
          <c:cat>
            <c:strRef>
              <c:f>Sheet1!$B$18:$F$18</c:f>
              <c:strCache>
                <c:ptCount val="5"/>
                <c:pt idx="0">
                  <c:v>Agree Completely</c:v>
                </c:pt>
                <c:pt idx="1">
                  <c:v>Agree Mostly</c:v>
                </c:pt>
                <c:pt idx="2">
                  <c:v>Disagree Mostly</c:v>
                </c:pt>
                <c:pt idx="3">
                  <c:v>Disagree Completely</c:v>
                </c:pt>
                <c:pt idx="4">
                  <c:v>N/A</c:v>
                </c:pt>
              </c:strCache>
            </c:strRef>
          </c:cat>
          <c:val>
            <c:numRef>
              <c:f>Sheet1!$B$19:$F$19</c:f>
              <c:numCache>
                <c:formatCode>General</c:formatCode>
                <c:ptCount val="5"/>
                <c:pt idx="0">
                  <c:v>4</c:v>
                </c:pt>
                <c:pt idx="1">
                  <c:v>10</c:v>
                </c:pt>
                <c:pt idx="2">
                  <c:v>10</c:v>
                </c:pt>
                <c:pt idx="3">
                  <c:v>26</c:v>
                </c:pt>
                <c:pt idx="4">
                  <c:v>0</c:v>
                </c:pt>
              </c:numCache>
            </c:numRef>
          </c:val>
        </c:ser>
        <c:gapWidth val="75"/>
        <c:overlap val="-25"/>
        <c:axId val="70301952"/>
        <c:axId val="70307840"/>
      </c:barChart>
      <c:catAx>
        <c:axId val="70301952"/>
        <c:scaling>
          <c:orientation val="minMax"/>
        </c:scaling>
        <c:axPos val="l"/>
        <c:numFmt formatCode="General" sourceLinked="1"/>
        <c:majorTickMark val="none"/>
        <c:tickLblPos val="nextTo"/>
        <c:crossAx val="70307840"/>
        <c:crosses val="autoZero"/>
        <c:auto val="1"/>
        <c:lblAlgn val="ctr"/>
        <c:lblOffset val="100"/>
      </c:catAx>
      <c:valAx>
        <c:axId val="70307840"/>
        <c:scaling>
          <c:orientation val="minMax"/>
        </c:scaling>
        <c:axPos val="b"/>
        <c:majorGridlines/>
        <c:numFmt formatCode="General" sourceLinked="1"/>
        <c:majorTickMark val="none"/>
        <c:tickLblPos val="nextTo"/>
        <c:spPr>
          <a:ln w="9525">
            <a:noFill/>
          </a:ln>
        </c:spPr>
        <c:crossAx val="70301952"/>
        <c:crosses val="autoZero"/>
        <c:crossBetween val="between"/>
      </c:valAx>
    </c:plotArea>
    <c:plotVisOnly val="1"/>
    <c:dispBlanksAs val="gap"/>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2"/>
        </c:manualLayout>
      </c:layout>
      <c:barChart>
        <c:barDir val="bar"/>
        <c:grouping val="clustered"/>
        <c:ser>
          <c:idx val="0"/>
          <c:order val="0"/>
          <c:cat>
            <c:strRef>
              <c:f>Sheet1!$B$311:$F$311</c:f>
              <c:strCache>
                <c:ptCount val="5"/>
                <c:pt idx="0">
                  <c:v>Agree Completely</c:v>
                </c:pt>
                <c:pt idx="1">
                  <c:v>Agree Mostly</c:v>
                </c:pt>
                <c:pt idx="2">
                  <c:v>Disagree Mostly</c:v>
                </c:pt>
                <c:pt idx="3">
                  <c:v>Disagree Completely</c:v>
                </c:pt>
                <c:pt idx="4">
                  <c:v>N/A</c:v>
                </c:pt>
              </c:strCache>
            </c:strRef>
          </c:cat>
          <c:val>
            <c:numRef>
              <c:f>Sheet1!$B$312:$F$312</c:f>
              <c:numCache>
                <c:formatCode>General</c:formatCode>
                <c:ptCount val="5"/>
                <c:pt idx="0">
                  <c:v>0</c:v>
                </c:pt>
                <c:pt idx="1">
                  <c:v>4</c:v>
                </c:pt>
                <c:pt idx="2">
                  <c:v>2</c:v>
                </c:pt>
                <c:pt idx="3">
                  <c:v>45</c:v>
                </c:pt>
                <c:pt idx="4">
                  <c:v>0</c:v>
                </c:pt>
              </c:numCache>
            </c:numRef>
          </c:val>
        </c:ser>
        <c:gapWidth val="75"/>
        <c:overlap val="-25"/>
        <c:axId val="71439104"/>
        <c:axId val="71440640"/>
      </c:barChart>
      <c:catAx>
        <c:axId val="71439104"/>
        <c:scaling>
          <c:orientation val="minMax"/>
        </c:scaling>
        <c:axPos val="l"/>
        <c:numFmt formatCode="General" sourceLinked="1"/>
        <c:majorTickMark val="none"/>
        <c:tickLblPos val="nextTo"/>
        <c:crossAx val="71440640"/>
        <c:crosses val="autoZero"/>
        <c:auto val="1"/>
        <c:lblAlgn val="ctr"/>
        <c:lblOffset val="100"/>
      </c:catAx>
      <c:valAx>
        <c:axId val="71440640"/>
        <c:scaling>
          <c:orientation val="minMax"/>
        </c:scaling>
        <c:axPos val="b"/>
        <c:majorGridlines/>
        <c:numFmt formatCode="General" sourceLinked="1"/>
        <c:majorTickMark val="none"/>
        <c:tickLblPos val="nextTo"/>
        <c:spPr>
          <a:ln w="9525">
            <a:noFill/>
          </a:ln>
        </c:spPr>
        <c:crossAx val="71439104"/>
        <c:crosses val="autoZero"/>
        <c:crossBetween val="between"/>
      </c:valAx>
    </c:plotArea>
    <c:plotVisOnly val="1"/>
    <c:dispBlanksAs val="gap"/>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2022"/>
        </c:manualLayout>
      </c:layout>
      <c:barChart>
        <c:barDir val="bar"/>
        <c:grouping val="clustered"/>
        <c:ser>
          <c:idx val="0"/>
          <c:order val="0"/>
          <c:cat>
            <c:strRef>
              <c:f>Sheet1!$B$328:$F$328</c:f>
              <c:strCache>
                <c:ptCount val="5"/>
                <c:pt idx="0">
                  <c:v>Agree Completely</c:v>
                </c:pt>
                <c:pt idx="1">
                  <c:v>Agree Mostly</c:v>
                </c:pt>
                <c:pt idx="2">
                  <c:v>Disagree Mostly</c:v>
                </c:pt>
                <c:pt idx="3">
                  <c:v>Disagree Completely</c:v>
                </c:pt>
                <c:pt idx="4">
                  <c:v>N/A</c:v>
                </c:pt>
              </c:strCache>
            </c:strRef>
          </c:cat>
          <c:val>
            <c:numRef>
              <c:f>Sheet1!$B$329:$F$329</c:f>
              <c:numCache>
                <c:formatCode>General</c:formatCode>
                <c:ptCount val="5"/>
                <c:pt idx="0">
                  <c:v>4</c:v>
                </c:pt>
                <c:pt idx="1">
                  <c:v>7</c:v>
                </c:pt>
                <c:pt idx="2">
                  <c:v>9</c:v>
                </c:pt>
                <c:pt idx="3">
                  <c:v>32</c:v>
                </c:pt>
                <c:pt idx="4">
                  <c:v>0</c:v>
                </c:pt>
              </c:numCache>
            </c:numRef>
          </c:val>
        </c:ser>
        <c:gapWidth val="75"/>
        <c:overlap val="-25"/>
        <c:axId val="71493120"/>
        <c:axId val="71494656"/>
      </c:barChart>
      <c:catAx>
        <c:axId val="71493120"/>
        <c:scaling>
          <c:orientation val="minMax"/>
        </c:scaling>
        <c:axPos val="l"/>
        <c:numFmt formatCode="General" sourceLinked="1"/>
        <c:majorTickMark val="none"/>
        <c:tickLblPos val="nextTo"/>
        <c:crossAx val="71494656"/>
        <c:crosses val="autoZero"/>
        <c:auto val="1"/>
        <c:lblAlgn val="ctr"/>
        <c:lblOffset val="100"/>
      </c:catAx>
      <c:valAx>
        <c:axId val="71494656"/>
        <c:scaling>
          <c:orientation val="minMax"/>
        </c:scaling>
        <c:axPos val="b"/>
        <c:majorGridlines/>
        <c:numFmt formatCode="General" sourceLinked="1"/>
        <c:majorTickMark val="none"/>
        <c:tickLblPos val="nextTo"/>
        <c:spPr>
          <a:ln w="9525">
            <a:noFill/>
          </a:ln>
        </c:spPr>
        <c:crossAx val="71493120"/>
        <c:crosses val="autoZero"/>
        <c:crossBetween val="between"/>
      </c:valAx>
    </c:plotArea>
    <c:plotVisOnly val="1"/>
    <c:dispBlanksAs val="gap"/>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25022759576"/>
          <c:y val="1.1230153607848462E-4"/>
          <c:w val="0.68189097376733032"/>
          <c:h val="0.76142196238102045"/>
        </c:manualLayout>
      </c:layout>
      <c:barChart>
        <c:barDir val="bar"/>
        <c:grouping val="clustered"/>
        <c:ser>
          <c:idx val="0"/>
          <c:order val="0"/>
          <c:cat>
            <c:strRef>
              <c:f>Sheet1!$B$345:$F$345</c:f>
              <c:strCache>
                <c:ptCount val="5"/>
                <c:pt idx="0">
                  <c:v>Agree Completely</c:v>
                </c:pt>
                <c:pt idx="1">
                  <c:v>Agree Mostly</c:v>
                </c:pt>
                <c:pt idx="2">
                  <c:v>Disagree Mostly</c:v>
                </c:pt>
                <c:pt idx="3">
                  <c:v>Disagree Completely</c:v>
                </c:pt>
                <c:pt idx="4">
                  <c:v>N/A</c:v>
                </c:pt>
              </c:strCache>
            </c:strRef>
          </c:cat>
          <c:val>
            <c:numRef>
              <c:f>Sheet1!$B$346:$F$346</c:f>
              <c:numCache>
                <c:formatCode>General</c:formatCode>
                <c:ptCount val="5"/>
                <c:pt idx="0">
                  <c:v>3</c:v>
                </c:pt>
                <c:pt idx="1">
                  <c:v>4</c:v>
                </c:pt>
                <c:pt idx="2">
                  <c:v>17</c:v>
                </c:pt>
                <c:pt idx="3">
                  <c:v>24</c:v>
                </c:pt>
                <c:pt idx="4">
                  <c:v>0</c:v>
                </c:pt>
              </c:numCache>
            </c:numRef>
          </c:val>
        </c:ser>
        <c:gapWidth val="75"/>
        <c:overlap val="-25"/>
        <c:axId val="71342336"/>
        <c:axId val="71344128"/>
      </c:barChart>
      <c:catAx>
        <c:axId val="71342336"/>
        <c:scaling>
          <c:orientation val="minMax"/>
        </c:scaling>
        <c:axPos val="l"/>
        <c:numFmt formatCode="General" sourceLinked="1"/>
        <c:majorTickMark val="none"/>
        <c:tickLblPos val="nextTo"/>
        <c:crossAx val="71344128"/>
        <c:crosses val="autoZero"/>
        <c:auto val="1"/>
        <c:lblAlgn val="ctr"/>
        <c:lblOffset val="100"/>
      </c:catAx>
      <c:valAx>
        <c:axId val="71344128"/>
        <c:scaling>
          <c:orientation val="minMax"/>
        </c:scaling>
        <c:axPos val="b"/>
        <c:majorGridlines/>
        <c:numFmt formatCode="General" sourceLinked="1"/>
        <c:majorTickMark val="none"/>
        <c:tickLblPos val="nextTo"/>
        <c:spPr>
          <a:ln w="9525">
            <a:noFill/>
          </a:ln>
        </c:spPr>
        <c:crossAx val="71342336"/>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578"/>
        </c:manualLayout>
      </c:layout>
      <c:barChart>
        <c:barDir val="bar"/>
        <c:grouping val="clustered"/>
        <c:ser>
          <c:idx val="0"/>
          <c:order val="0"/>
          <c:cat>
            <c:strRef>
              <c:f>Sheet1!$B$33:$F$33</c:f>
              <c:strCache>
                <c:ptCount val="5"/>
                <c:pt idx="0">
                  <c:v>Agree Completely</c:v>
                </c:pt>
                <c:pt idx="1">
                  <c:v>Agree Mostly</c:v>
                </c:pt>
                <c:pt idx="2">
                  <c:v>Disagree Mostly</c:v>
                </c:pt>
                <c:pt idx="3">
                  <c:v>Disagree Completely</c:v>
                </c:pt>
                <c:pt idx="4">
                  <c:v>N/A</c:v>
                </c:pt>
              </c:strCache>
            </c:strRef>
          </c:cat>
          <c:val>
            <c:numRef>
              <c:f>Sheet1!$B$34:$F$34</c:f>
              <c:numCache>
                <c:formatCode>General</c:formatCode>
                <c:ptCount val="5"/>
                <c:pt idx="0">
                  <c:v>0</c:v>
                </c:pt>
                <c:pt idx="1">
                  <c:v>5</c:v>
                </c:pt>
                <c:pt idx="2">
                  <c:v>7</c:v>
                </c:pt>
                <c:pt idx="3">
                  <c:v>39</c:v>
                </c:pt>
                <c:pt idx="4">
                  <c:v>0</c:v>
                </c:pt>
              </c:numCache>
            </c:numRef>
          </c:val>
        </c:ser>
        <c:gapWidth val="75"/>
        <c:overlap val="-25"/>
        <c:axId val="70319104"/>
        <c:axId val="70660864"/>
      </c:barChart>
      <c:catAx>
        <c:axId val="70319104"/>
        <c:scaling>
          <c:orientation val="minMax"/>
        </c:scaling>
        <c:axPos val="l"/>
        <c:numFmt formatCode="General" sourceLinked="1"/>
        <c:majorTickMark val="none"/>
        <c:tickLblPos val="nextTo"/>
        <c:crossAx val="70660864"/>
        <c:crosses val="autoZero"/>
        <c:auto val="1"/>
        <c:lblAlgn val="ctr"/>
        <c:lblOffset val="100"/>
      </c:catAx>
      <c:valAx>
        <c:axId val="70660864"/>
        <c:scaling>
          <c:orientation val="minMax"/>
        </c:scaling>
        <c:axPos val="b"/>
        <c:majorGridlines/>
        <c:numFmt formatCode="General" sourceLinked="1"/>
        <c:majorTickMark val="none"/>
        <c:tickLblPos val="nextTo"/>
        <c:spPr>
          <a:ln w="9525">
            <a:noFill/>
          </a:ln>
        </c:spPr>
        <c:crossAx val="70319104"/>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6"/>
        </c:manualLayout>
      </c:layout>
      <c:barChart>
        <c:barDir val="bar"/>
        <c:grouping val="clustered"/>
        <c:ser>
          <c:idx val="0"/>
          <c:order val="0"/>
          <c:cat>
            <c:strRef>
              <c:f>Sheet1!$B$47:$F$47</c:f>
              <c:strCache>
                <c:ptCount val="5"/>
                <c:pt idx="0">
                  <c:v>Agree Completely</c:v>
                </c:pt>
                <c:pt idx="1">
                  <c:v>Agree Mostly</c:v>
                </c:pt>
                <c:pt idx="2">
                  <c:v>Disagree Mostly</c:v>
                </c:pt>
                <c:pt idx="3">
                  <c:v>Disagree Completely</c:v>
                </c:pt>
                <c:pt idx="4">
                  <c:v>N/A</c:v>
                </c:pt>
              </c:strCache>
            </c:strRef>
          </c:cat>
          <c:val>
            <c:numRef>
              <c:f>Sheet1!$B$48:$F$48</c:f>
              <c:numCache>
                <c:formatCode>General</c:formatCode>
                <c:ptCount val="5"/>
                <c:pt idx="0">
                  <c:v>5</c:v>
                </c:pt>
                <c:pt idx="1">
                  <c:v>9</c:v>
                </c:pt>
                <c:pt idx="2">
                  <c:v>15</c:v>
                </c:pt>
                <c:pt idx="3">
                  <c:v>22</c:v>
                </c:pt>
                <c:pt idx="4">
                  <c:v>0</c:v>
                </c:pt>
              </c:numCache>
            </c:numRef>
          </c:val>
        </c:ser>
        <c:gapWidth val="75"/>
        <c:overlap val="-25"/>
        <c:axId val="70688768"/>
        <c:axId val="70690304"/>
      </c:barChart>
      <c:catAx>
        <c:axId val="70688768"/>
        <c:scaling>
          <c:orientation val="minMax"/>
        </c:scaling>
        <c:axPos val="l"/>
        <c:numFmt formatCode="General" sourceLinked="1"/>
        <c:majorTickMark val="none"/>
        <c:tickLblPos val="nextTo"/>
        <c:crossAx val="70690304"/>
        <c:crosses val="autoZero"/>
        <c:auto val="1"/>
        <c:lblAlgn val="ctr"/>
        <c:lblOffset val="100"/>
      </c:catAx>
      <c:valAx>
        <c:axId val="70690304"/>
        <c:scaling>
          <c:orientation val="minMax"/>
        </c:scaling>
        <c:axPos val="b"/>
        <c:majorGridlines/>
        <c:numFmt formatCode="General" sourceLinked="1"/>
        <c:majorTickMark val="none"/>
        <c:tickLblPos val="nextTo"/>
        <c:spPr>
          <a:ln w="9525">
            <a:noFill/>
          </a:ln>
        </c:spPr>
        <c:crossAx val="70688768"/>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623"/>
        </c:manualLayout>
      </c:layout>
      <c:barChart>
        <c:barDir val="bar"/>
        <c:grouping val="clustered"/>
        <c:ser>
          <c:idx val="0"/>
          <c:order val="0"/>
          <c:cat>
            <c:strRef>
              <c:f>Sheet1!$B$62:$F$62</c:f>
              <c:strCache>
                <c:ptCount val="5"/>
                <c:pt idx="0">
                  <c:v>Agree Completely</c:v>
                </c:pt>
                <c:pt idx="1">
                  <c:v>Agree Mostly</c:v>
                </c:pt>
                <c:pt idx="2">
                  <c:v>Disagree Mostly</c:v>
                </c:pt>
                <c:pt idx="3">
                  <c:v>Disagree Completely</c:v>
                </c:pt>
                <c:pt idx="4">
                  <c:v>N/A</c:v>
                </c:pt>
              </c:strCache>
            </c:strRef>
          </c:cat>
          <c:val>
            <c:numRef>
              <c:f>Sheet1!$B$63:$F$63</c:f>
              <c:numCache>
                <c:formatCode>General</c:formatCode>
                <c:ptCount val="5"/>
                <c:pt idx="0">
                  <c:v>4</c:v>
                </c:pt>
                <c:pt idx="1">
                  <c:v>5</c:v>
                </c:pt>
                <c:pt idx="2">
                  <c:v>24</c:v>
                </c:pt>
                <c:pt idx="3">
                  <c:v>15</c:v>
                </c:pt>
                <c:pt idx="4">
                  <c:v>2</c:v>
                </c:pt>
              </c:numCache>
            </c:numRef>
          </c:val>
        </c:ser>
        <c:gapWidth val="75"/>
        <c:overlap val="-25"/>
        <c:axId val="70853376"/>
        <c:axId val="70854912"/>
      </c:barChart>
      <c:catAx>
        <c:axId val="70853376"/>
        <c:scaling>
          <c:orientation val="minMax"/>
        </c:scaling>
        <c:axPos val="l"/>
        <c:numFmt formatCode="General" sourceLinked="1"/>
        <c:majorTickMark val="none"/>
        <c:tickLblPos val="nextTo"/>
        <c:crossAx val="70854912"/>
        <c:crosses val="autoZero"/>
        <c:auto val="1"/>
        <c:lblAlgn val="ctr"/>
        <c:lblOffset val="100"/>
      </c:catAx>
      <c:valAx>
        <c:axId val="70854912"/>
        <c:scaling>
          <c:orientation val="minMax"/>
        </c:scaling>
        <c:axPos val="b"/>
        <c:majorGridlines/>
        <c:numFmt formatCode="General" sourceLinked="1"/>
        <c:majorTickMark val="none"/>
        <c:tickLblPos val="nextTo"/>
        <c:spPr>
          <a:ln w="9525">
            <a:noFill/>
          </a:ln>
        </c:spPr>
        <c:crossAx val="70853376"/>
        <c:crosses val="autoZero"/>
        <c:crossBetween val="between"/>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645"/>
        </c:manualLayout>
      </c:layout>
      <c:barChart>
        <c:barDir val="bar"/>
        <c:grouping val="clustered"/>
        <c:ser>
          <c:idx val="0"/>
          <c:order val="0"/>
          <c:cat>
            <c:strRef>
              <c:f>Sheet1!$B$77:$F$77</c:f>
              <c:strCache>
                <c:ptCount val="5"/>
                <c:pt idx="0">
                  <c:v>Agree Completely</c:v>
                </c:pt>
                <c:pt idx="1">
                  <c:v>Agree Mostly</c:v>
                </c:pt>
                <c:pt idx="2">
                  <c:v>Disagree Mostly</c:v>
                </c:pt>
                <c:pt idx="3">
                  <c:v>Disagree Completely</c:v>
                </c:pt>
                <c:pt idx="4">
                  <c:v>N/A</c:v>
                </c:pt>
              </c:strCache>
            </c:strRef>
          </c:cat>
          <c:val>
            <c:numRef>
              <c:f>Sheet1!$B$78:$F$78</c:f>
              <c:numCache>
                <c:formatCode>General</c:formatCode>
                <c:ptCount val="5"/>
                <c:pt idx="0">
                  <c:v>3</c:v>
                </c:pt>
                <c:pt idx="1">
                  <c:v>12</c:v>
                </c:pt>
                <c:pt idx="2">
                  <c:v>17</c:v>
                </c:pt>
                <c:pt idx="3">
                  <c:v>13</c:v>
                </c:pt>
                <c:pt idx="4">
                  <c:v>1</c:v>
                </c:pt>
              </c:numCache>
            </c:numRef>
          </c:val>
        </c:ser>
        <c:gapWidth val="75"/>
        <c:overlap val="-25"/>
        <c:axId val="70886912"/>
        <c:axId val="70888448"/>
      </c:barChart>
      <c:catAx>
        <c:axId val="70886912"/>
        <c:scaling>
          <c:orientation val="minMax"/>
        </c:scaling>
        <c:axPos val="l"/>
        <c:numFmt formatCode="General" sourceLinked="1"/>
        <c:majorTickMark val="none"/>
        <c:tickLblPos val="nextTo"/>
        <c:crossAx val="70888448"/>
        <c:crosses val="autoZero"/>
        <c:auto val="1"/>
        <c:lblAlgn val="ctr"/>
        <c:lblOffset val="100"/>
      </c:catAx>
      <c:valAx>
        <c:axId val="70888448"/>
        <c:scaling>
          <c:orientation val="minMax"/>
        </c:scaling>
        <c:axPos val="b"/>
        <c:majorGridlines/>
        <c:numFmt formatCode="General" sourceLinked="1"/>
        <c:majorTickMark val="none"/>
        <c:tickLblPos val="nextTo"/>
        <c:spPr>
          <a:ln w="9525">
            <a:noFill/>
          </a:ln>
        </c:spPr>
        <c:crossAx val="70886912"/>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8150331017516839"/>
          <c:y val="2.7434830396582354E-2"/>
          <c:w val="0.68189097376733032"/>
          <c:h val="0.76142196238101678"/>
        </c:manualLayout>
      </c:layout>
      <c:barChart>
        <c:barDir val="bar"/>
        <c:grouping val="clustered"/>
        <c:ser>
          <c:idx val="0"/>
          <c:order val="0"/>
          <c:cat>
            <c:strRef>
              <c:f>Sheet1!$B$101:$F$101</c:f>
              <c:strCache>
                <c:ptCount val="5"/>
                <c:pt idx="0">
                  <c:v>Agree Completely</c:v>
                </c:pt>
                <c:pt idx="1">
                  <c:v>Agree Mostly</c:v>
                </c:pt>
                <c:pt idx="2">
                  <c:v>Disagree Mostly</c:v>
                </c:pt>
                <c:pt idx="3">
                  <c:v>Disagree Completely</c:v>
                </c:pt>
                <c:pt idx="4">
                  <c:v>N/A</c:v>
                </c:pt>
              </c:strCache>
            </c:strRef>
          </c:cat>
          <c:val>
            <c:numRef>
              <c:f>Sheet1!$B$102:$F$102</c:f>
              <c:numCache>
                <c:formatCode>General</c:formatCode>
                <c:ptCount val="5"/>
                <c:pt idx="0">
                  <c:v>1</c:v>
                </c:pt>
                <c:pt idx="1">
                  <c:v>4</c:v>
                </c:pt>
                <c:pt idx="2">
                  <c:v>16</c:v>
                </c:pt>
                <c:pt idx="3">
                  <c:v>15</c:v>
                </c:pt>
                <c:pt idx="4">
                  <c:v>13</c:v>
                </c:pt>
              </c:numCache>
            </c:numRef>
          </c:val>
        </c:ser>
        <c:gapWidth val="75"/>
        <c:overlap val="-25"/>
        <c:axId val="70899968"/>
        <c:axId val="70930432"/>
      </c:barChart>
      <c:catAx>
        <c:axId val="70899968"/>
        <c:scaling>
          <c:orientation val="minMax"/>
        </c:scaling>
        <c:axPos val="l"/>
        <c:numFmt formatCode="General" sourceLinked="1"/>
        <c:majorTickMark val="none"/>
        <c:tickLblPos val="nextTo"/>
        <c:crossAx val="70930432"/>
        <c:crosses val="autoZero"/>
        <c:auto val="1"/>
        <c:lblAlgn val="ctr"/>
        <c:lblOffset val="100"/>
      </c:catAx>
      <c:valAx>
        <c:axId val="70930432"/>
        <c:scaling>
          <c:orientation val="minMax"/>
        </c:scaling>
        <c:axPos val="b"/>
        <c:majorGridlines/>
        <c:numFmt formatCode="General" sourceLinked="1"/>
        <c:majorTickMark val="none"/>
        <c:tickLblPos val="nextTo"/>
        <c:spPr>
          <a:ln w="9525">
            <a:noFill/>
          </a:ln>
        </c:spPr>
        <c:crossAx val="70899968"/>
        <c:crosses val="autoZero"/>
        <c:crossBetween val="between"/>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7"/>
        </c:manualLayout>
      </c:layout>
      <c:barChart>
        <c:barDir val="bar"/>
        <c:grouping val="clustered"/>
        <c:ser>
          <c:idx val="0"/>
          <c:order val="0"/>
          <c:cat>
            <c:strRef>
              <c:f>Sheet1!$B$116:$F$116</c:f>
              <c:strCache>
                <c:ptCount val="5"/>
                <c:pt idx="0">
                  <c:v>Agree Completely</c:v>
                </c:pt>
                <c:pt idx="1">
                  <c:v>Agree Mostly</c:v>
                </c:pt>
                <c:pt idx="2">
                  <c:v>Disagree Mostly</c:v>
                </c:pt>
                <c:pt idx="3">
                  <c:v>Disagree Completely</c:v>
                </c:pt>
                <c:pt idx="4">
                  <c:v>N/A</c:v>
                </c:pt>
              </c:strCache>
            </c:strRef>
          </c:cat>
          <c:val>
            <c:numRef>
              <c:f>Sheet1!$B$117:$F$117</c:f>
              <c:numCache>
                <c:formatCode>General</c:formatCode>
                <c:ptCount val="5"/>
                <c:pt idx="0">
                  <c:v>0</c:v>
                </c:pt>
                <c:pt idx="1">
                  <c:v>5</c:v>
                </c:pt>
                <c:pt idx="2">
                  <c:v>11</c:v>
                </c:pt>
                <c:pt idx="3">
                  <c:v>14</c:v>
                </c:pt>
                <c:pt idx="4">
                  <c:v>19</c:v>
                </c:pt>
              </c:numCache>
            </c:numRef>
          </c:val>
        </c:ser>
        <c:gapWidth val="75"/>
        <c:overlap val="-25"/>
        <c:axId val="70945792"/>
        <c:axId val="70963968"/>
      </c:barChart>
      <c:catAx>
        <c:axId val="70945792"/>
        <c:scaling>
          <c:orientation val="minMax"/>
        </c:scaling>
        <c:axPos val="l"/>
        <c:numFmt formatCode="General" sourceLinked="1"/>
        <c:majorTickMark val="none"/>
        <c:tickLblPos val="nextTo"/>
        <c:crossAx val="70963968"/>
        <c:crosses val="autoZero"/>
        <c:auto val="1"/>
        <c:lblAlgn val="ctr"/>
        <c:lblOffset val="100"/>
      </c:catAx>
      <c:valAx>
        <c:axId val="70963968"/>
        <c:scaling>
          <c:orientation val="minMax"/>
        </c:scaling>
        <c:axPos val="b"/>
        <c:majorGridlines/>
        <c:numFmt formatCode="General" sourceLinked="1"/>
        <c:majorTickMark val="none"/>
        <c:tickLblPos val="nextTo"/>
        <c:spPr>
          <a:ln w="9525">
            <a:noFill/>
          </a:ln>
        </c:spPr>
        <c:crossAx val="70945792"/>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28150331017516839"/>
          <c:y val="2.7434830396582354E-2"/>
          <c:w val="0.68189097376733032"/>
          <c:h val="0.76142196238101723"/>
        </c:manualLayout>
      </c:layout>
      <c:barChart>
        <c:barDir val="bar"/>
        <c:grouping val="clustered"/>
        <c:ser>
          <c:idx val="0"/>
          <c:order val="0"/>
          <c:cat>
            <c:strRef>
              <c:f>Sheet1!$B$131:$F$131</c:f>
              <c:strCache>
                <c:ptCount val="5"/>
                <c:pt idx="0">
                  <c:v>Agree Completely</c:v>
                </c:pt>
                <c:pt idx="1">
                  <c:v>Agree Mostly</c:v>
                </c:pt>
                <c:pt idx="2">
                  <c:v>Disagree Mostly</c:v>
                </c:pt>
                <c:pt idx="3">
                  <c:v>Disagree Completely</c:v>
                </c:pt>
                <c:pt idx="4">
                  <c:v>N/A</c:v>
                </c:pt>
              </c:strCache>
            </c:strRef>
          </c:cat>
          <c:val>
            <c:numRef>
              <c:f>Sheet1!$B$132:$F$132</c:f>
              <c:numCache>
                <c:formatCode>General</c:formatCode>
                <c:ptCount val="5"/>
                <c:pt idx="0">
                  <c:v>0</c:v>
                </c:pt>
                <c:pt idx="1">
                  <c:v>6</c:v>
                </c:pt>
                <c:pt idx="2">
                  <c:v>8</c:v>
                </c:pt>
                <c:pt idx="3">
                  <c:v>29</c:v>
                </c:pt>
                <c:pt idx="4">
                  <c:v>7</c:v>
                </c:pt>
              </c:numCache>
            </c:numRef>
          </c:val>
        </c:ser>
        <c:gapWidth val="75"/>
        <c:overlap val="-25"/>
        <c:axId val="70987776"/>
        <c:axId val="70989312"/>
      </c:barChart>
      <c:catAx>
        <c:axId val="70987776"/>
        <c:scaling>
          <c:orientation val="minMax"/>
        </c:scaling>
        <c:axPos val="l"/>
        <c:numFmt formatCode="General" sourceLinked="1"/>
        <c:majorTickMark val="none"/>
        <c:tickLblPos val="nextTo"/>
        <c:crossAx val="70989312"/>
        <c:crosses val="autoZero"/>
        <c:auto val="1"/>
        <c:lblAlgn val="ctr"/>
        <c:lblOffset val="100"/>
      </c:catAx>
      <c:valAx>
        <c:axId val="70989312"/>
        <c:scaling>
          <c:orientation val="minMax"/>
        </c:scaling>
        <c:axPos val="b"/>
        <c:majorGridlines/>
        <c:numFmt formatCode="General" sourceLinked="1"/>
        <c:majorTickMark val="none"/>
        <c:tickLblPos val="nextTo"/>
        <c:spPr>
          <a:ln w="9525">
            <a:noFill/>
          </a:ln>
        </c:spPr>
        <c:crossAx val="70987776"/>
        <c:crosses val="autoZero"/>
        <c:crossBetween val="between"/>
      </c:valAx>
    </c:plotArea>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1451" y="0"/>
            <a:ext cx="2938780" cy="496332"/>
          </a:xfrm>
          <a:prstGeom prst="rect">
            <a:avLst/>
          </a:prstGeom>
        </p:spPr>
        <p:txBody>
          <a:bodyPr vert="horz" lIns="91440" tIns="45720" rIns="91440" bIns="45720" rtlCol="0"/>
          <a:lstStyle>
            <a:lvl1pPr algn="r">
              <a:defRPr sz="1200"/>
            </a:lvl1pPr>
          </a:lstStyle>
          <a:p>
            <a:fld id="{D82A7AEA-9DB8-4B89-9CE7-37E439A44B65}" type="datetimeFigureOut">
              <a:rPr lang="en-US" smtClean="0"/>
              <a:t>11/28/2008</a:t>
            </a:fld>
            <a:endParaRPr lang="en-GB"/>
          </a:p>
        </p:txBody>
      </p:sp>
      <p:sp>
        <p:nvSpPr>
          <p:cNvPr id="4" name="Footer Placeholder 3"/>
          <p:cNvSpPr>
            <a:spLocks noGrp="1"/>
          </p:cNvSpPr>
          <p:nvPr>
            <p:ph type="ftr" sz="quarter" idx="2"/>
          </p:nvPr>
        </p:nvSpPr>
        <p:spPr>
          <a:xfrm>
            <a:off x="0" y="9428583"/>
            <a:ext cx="2938780"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1451" y="9428583"/>
            <a:ext cx="2938780" cy="496332"/>
          </a:xfrm>
          <a:prstGeom prst="rect">
            <a:avLst/>
          </a:prstGeom>
        </p:spPr>
        <p:txBody>
          <a:bodyPr vert="horz" lIns="91440" tIns="45720" rIns="91440" bIns="45720" rtlCol="0" anchor="b"/>
          <a:lstStyle>
            <a:lvl1pPr algn="r">
              <a:defRPr sz="1200"/>
            </a:lvl1pPr>
          </a:lstStyle>
          <a:p>
            <a:fld id="{A8DACB48-A5D1-411A-89B2-810660218E9D}"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7F4AE459-B28B-4F49-9D28-B5F3462EBE48}" type="datetimeFigureOut">
              <a:rPr lang="en-US" smtClean="0"/>
              <a:pPr/>
              <a:t>11/28/2008</a:t>
            </a:fld>
            <a:endParaRPr lang="en-GB"/>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8180" y="4715153"/>
            <a:ext cx="54254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A36C38ED-8718-4FD8-B9C2-A97CD0A530A2}"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36C38ED-8718-4FD8-B9C2-A97CD0A530A2}"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FD21E58-3697-43F0-9C8F-932EC270D64E}" type="datetime1">
              <a:rPr lang="en-US" smtClean="0"/>
              <a:pPr/>
              <a:t>11/28/2008</a:t>
            </a:fld>
            <a:endParaRPr lang="en-GB"/>
          </a:p>
        </p:txBody>
      </p:sp>
      <p:sp>
        <p:nvSpPr>
          <p:cNvPr id="5" name="Footer Placeholder 4"/>
          <p:cNvSpPr>
            <a:spLocks noGrp="1"/>
          </p:cNvSpPr>
          <p:nvPr>
            <p:ph type="ftr" sz="quarter" idx="11"/>
          </p:nvPr>
        </p:nvSpPr>
        <p:spPr/>
        <p:txBody>
          <a:bodyPr/>
          <a:lstStyle/>
          <a:p>
            <a:r>
              <a:rPr lang="en-GB" smtClean="0"/>
              <a:t>*(Excludes N/A category)</a:t>
            </a:r>
            <a:endParaRPr lang="en-GB"/>
          </a:p>
        </p:txBody>
      </p:sp>
      <p:sp>
        <p:nvSpPr>
          <p:cNvPr id="6" name="Slide Number Placeholder 5"/>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5EA6BC-58B3-4E5A-A3DE-E80678E48757}" type="datetime1">
              <a:rPr lang="en-US" smtClean="0"/>
              <a:pPr/>
              <a:t>11/28/2008</a:t>
            </a:fld>
            <a:endParaRPr lang="en-GB"/>
          </a:p>
        </p:txBody>
      </p:sp>
      <p:sp>
        <p:nvSpPr>
          <p:cNvPr id="5" name="Footer Placeholder 4"/>
          <p:cNvSpPr>
            <a:spLocks noGrp="1"/>
          </p:cNvSpPr>
          <p:nvPr>
            <p:ph type="ftr" sz="quarter" idx="11"/>
          </p:nvPr>
        </p:nvSpPr>
        <p:spPr/>
        <p:txBody>
          <a:bodyPr/>
          <a:lstStyle/>
          <a:p>
            <a:r>
              <a:rPr lang="en-GB" smtClean="0"/>
              <a:t>*(Excludes N/A category)</a:t>
            </a:r>
            <a:endParaRPr lang="en-GB"/>
          </a:p>
        </p:txBody>
      </p:sp>
      <p:sp>
        <p:nvSpPr>
          <p:cNvPr id="6" name="Slide Number Placeholder 5"/>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C3B92C-410E-49D9-A751-519691FEE2CB}" type="datetime1">
              <a:rPr lang="en-US" smtClean="0"/>
              <a:pPr/>
              <a:t>11/28/2008</a:t>
            </a:fld>
            <a:endParaRPr lang="en-GB"/>
          </a:p>
        </p:txBody>
      </p:sp>
      <p:sp>
        <p:nvSpPr>
          <p:cNvPr id="5" name="Footer Placeholder 4"/>
          <p:cNvSpPr>
            <a:spLocks noGrp="1"/>
          </p:cNvSpPr>
          <p:nvPr>
            <p:ph type="ftr" sz="quarter" idx="11"/>
          </p:nvPr>
        </p:nvSpPr>
        <p:spPr/>
        <p:txBody>
          <a:bodyPr/>
          <a:lstStyle/>
          <a:p>
            <a:r>
              <a:rPr lang="en-GB" smtClean="0"/>
              <a:t>*(Excludes N/A category)</a:t>
            </a:r>
            <a:endParaRPr lang="en-GB"/>
          </a:p>
        </p:txBody>
      </p:sp>
      <p:sp>
        <p:nvSpPr>
          <p:cNvPr id="6" name="Slide Number Placeholder 5"/>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B6BC17-DF90-4BB2-B0E0-03AF5F1BC2BC}" type="datetime1">
              <a:rPr lang="en-US" smtClean="0"/>
              <a:pPr/>
              <a:t>11/28/2008</a:t>
            </a:fld>
            <a:endParaRPr lang="en-GB"/>
          </a:p>
        </p:txBody>
      </p:sp>
      <p:sp>
        <p:nvSpPr>
          <p:cNvPr id="5" name="Footer Placeholder 4"/>
          <p:cNvSpPr>
            <a:spLocks noGrp="1"/>
          </p:cNvSpPr>
          <p:nvPr>
            <p:ph type="ftr" sz="quarter" idx="11"/>
          </p:nvPr>
        </p:nvSpPr>
        <p:spPr/>
        <p:txBody>
          <a:bodyPr/>
          <a:lstStyle/>
          <a:p>
            <a:r>
              <a:rPr lang="en-GB" smtClean="0"/>
              <a:t>*(Excludes N/A category)</a:t>
            </a:r>
            <a:endParaRPr lang="en-GB"/>
          </a:p>
        </p:txBody>
      </p:sp>
      <p:sp>
        <p:nvSpPr>
          <p:cNvPr id="6" name="Slide Number Placeholder 5"/>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1F8065-B3E2-43E7-A362-900A014EB619}" type="datetime1">
              <a:rPr lang="en-US" smtClean="0"/>
              <a:pPr/>
              <a:t>11/28/2008</a:t>
            </a:fld>
            <a:endParaRPr lang="en-GB"/>
          </a:p>
        </p:txBody>
      </p:sp>
      <p:sp>
        <p:nvSpPr>
          <p:cNvPr id="5" name="Footer Placeholder 4"/>
          <p:cNvSpPr>
            <a:spLocks noGrp="1"/>
          </p:cNvSpPr>
          <p:nvPr>
            <p:ph type="ftr" sz="quarter" idx="11"/>
          </p:nvPr>
        </p:nvSpPr>
        <p:spPr/>
        <p:txBody>
          <a:bodyPr/>
          <a:lstStyle/>
          <a:p>
            <a:r>
              <a:rPr lang="en-GB" smtClean="0"/>
              <a:t>*(Excludes N/A category)</a:t>
            </a:r>
            <a:endParaRPr lang="en-GB"/>
          </a:p>
        </p:txBody>
      </p:sp>
      <p:sp>
        <p:nvSpPr>
          <p:cNvPr id="6" name="Slide Number Placeholder 5"/>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95CC09C-B54F-4FB0-A57C-05BC91727F72}" type="datetime1">
              <a:rPr lang="en-US" smtClean="0"/>
              <a:pPr/>
              <a:t>11/28/2008</a:t>
            </a:fld>
            <a:endParaRPr lang="en-GB"/>
          </a:p>
        </p:txBody>
      </p:sp>
      <p:sp>
        <p:nvSpPr>
          <p:cNvPr id="6" name="Footer Placeholder 5"/>
          <p:cNvSpPr>
            <a:spLocks noGrp="1"/>
          </p:cNvSpPr>
          <p:nvPr>
            <p:ph type="ftr" sz="quarter" idx="11"/>
          </p:nvPr>
        </p:nvSpPr>
        <p:spPr/>
        <p:txBody>
          <a:bodyPr/>
          <a:lstStyle/>
          <a:p>
            <a:r>
              <a:rPr lang="en-GB" smtClean="0"/>
              <a:t>*(Excludes N/A category)</a:t>
            </a:r>
            <a:endParaRPr lang="en-GB"/>
          </a:p>
        </p:txBody>
      </p:sp>
      <p:sp>
        <p:nvSpPr>
          <p:cNvPr id="7" name="Slide Number Placeholder 6"/>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C22A667-8A40-431F-8A7C-821D6E5F0742}" type="datetime1">
              <a:rPr lang="en-US" smtClean="0"/>
              <a:pPr/>
              <a:t>11/28/2008</a:t>
            </a:fld>
            <a:endParaRPr lang="en-GB"/>
          </a:p>
        </p:txBody>
      </p:sp>
      <p:sp>
        <p:nvSpPr>
          <p:cNvPr id="8" name="Footer Placeholder 7"/>
          <p:cNvSpPr>
            <a:spLocks noGrp="1"/>
          </p:cNvSpPr>
          <p:nvPr>
            <p:ph type="ftr" sz="quarter" idx="11"/>
          </p:nvPr>
        </p:nvSpPr>
        <p:spPr/>
        <p:txBody>
          <a:bodyPr/>
          <a:lstStyle/>
          <a:p>
            <a:r>
              <a:rPr lang="en-GB" smtClean="0"/>
              <a:t>*(Excludes N/A category)</a:t>
            </a:r>
            <a:endParaRPr lang="en-GB"/>
          </a:p>
        </p:txBody>
      </p:sp>
      <p:sp>
        <p:nvSpPr>
          <p:cNvPr id="9" name="Slide Number Placeholder 8"/>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A3BC8BA-359A-4CBB-9A19-0B38D92BCFE5}" type="datetime1">
              <a:rPr lang="en-US" smtClean="0"/>
              <a:pPr/>
              <a:t>11/28/2008</a:t>
            </a:fld>
            <a:endParaRPr lang="en-GB"/>
          </a:p>
        </p:txBody>
      </p:sp>
      <p:sp>
        <p:nvSpPr>
          <p:cNvPr id="4" name="Footer Placeholder 3"/>
          <p:cNvSpPr>
            <a:spLocks noGrp="1"/>
          </p:cNvSpPr>
          <p:nvPr>
            <p:ph type="ftr" sz="quarter" idx="11"/>
          </p:nvPr>
        </p:nvSpPr>
        <p:spPr/>
        <p:txBody>
          <a:bodyPr/>
          <a:lstStyle/>
          <a:p>
            <a:r>
              <a:rPr lang="en-GB" smtClean="0"/>
              <a:t>*(Excludes N/A category)</a:t>
            </a:r>
            <a:endParaRPr lang="en-GB"/>
          </a:p>
        </p:txBody>
      </p:sp>
      <p:sp>
        <p:nvSpPr>
          <p:cNvPr id="5" name="Slide Number Placeholder 4"/>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A86EF-6AD5-4B68-82DB-51CA86898F45}" type="datetime1">
              <a:rPr lang="en-US" smtClean="0"/>
              <a:pPr/>
              <a:t>11/28/2008</a:t>
            </a:fld>
            <a:endParaRPr lang="en-GB"/>
          </a:p>
        </p:txBody>
      </p:sp>
      <p:sp>
        <p:nvSpPr>
          <p:cNvPr id="3" name="Footer Placeholder 2"/>
          <p:cNvSpPr>
            <a:spLocks noGrp="1"/>
          </p:cNvSpPr>
          <p:nvPr>
            <p:ph type="ftr" sz="quarter" idx="11"/>
          </p:nvPr>
        </p:nvSpPr>
        <p:spPr/>
        <p:txBody>
          <a:bodyPr/>
          <a:lstStyle/>
          <a:p>
            <a:r>
              <a:rPr lang="en-GB" smtClean="0"/>
              <a:t>*(Excludes N/A category)</a:t>
            </a:r>
            <a:endParaRPr lang="en-GB"/>
          </a:p>
        </p:txBody>
      </p:sp>
      <p:sp>
        <p:nvSpPr>
          <p:cNvPr id="4" name="Slide Number Placeholder 3"/>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A242E5-F7FD-44A2-A99A-83EDD599A04D}" type="datetime1">
              <a:rPr lang="en-US" smtClean="0"/>
              <a:pPr/>
              <a:t>11/28/2008</a:t>
            </a:fld>
            <a:endParaRPr lang="en-GB"/>
          </a:p>
        </p:txBody>
      </p:sp>
      <p:sp>
        <p:nvSpPr>
          <p:cNvPr id="6" name="Footer Placeholder 5"/>
          <p:cNvSpPr>
            <a:spLocks noGrp="1"/>
          </p:cNvSpPr>
          <p:nvPr>
            <p:ph type="ftr" sz="quarter" idx="11"/>
          </p:nvPr>
        </p:nvSpPr>
        <p:spPr/>
        <p:txBody>
          <a:bodyPr/>
          <a:lstStyle/>
          <a:p>
            <a:r>
              <a:rPr lang="en-GB" smtClean="0"/>
              <a:t>*(Excludes N/A category)</a:t>
            </a:r>
            <a:endParaRPr lang="en-GB"/>
          </a:p>
        </p:txBody>
      </p:sp>
      <p:sp>
        <p:nvSpPr>
          <p:cNvPr id="7" name="Slide Number Placeholder 6"/>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89B756-3B2C-4BC3-9DE9-1563F6B5E942}" type="datetime1">
              <a:rPr lang="en-US" smtClean="0"/>
              <a:pPr/>
              <a:t>11/28/2008</a:t>
            </a:fld>
            <a:endParaRPr lang="en-GB"/>
          </a:p>
        </p:txBody>
      </p:sp>
      <p:sp>
        <p:nvSpPr>
          <p:cNvPr id="6" name="Footer Placeholder 5"/>
          <p:cNvSpPr>
            <a:spLocks noGrp="1"/>
          </p:cNvSpPr>
          <p:nvPr>
            <p:ph type="ftr" sz="quarter" idx="11"/>
          </p:nvPr>
        </p:nvSpPr>
        <p:spPr/>
        <p:txBody>
          <a:bodyPr/>
          <a:lstStyle/>
          <a:p>
            <a:r>
              <a:rPr lang="en-GB" smtClean="0"/>
              <a:t>*(Excludes N/A category)</a:t>
            </a:r>
            <a:endParaRPr lang="en-GB"/>
          </a:p>
        </p:txBody>
      </p:sp>
      <p:sp>
        <p:nvSpPr>
          <p:cNvPr id="7" name="Slide Number Placeholder 6"/>
          <p:cNvSpPr>
            <a:spLocks noGrp="1"/>
          </p:cNvSpPr>
          <p:nvPr>
            <p:ph type="sldNum" sz="quarter" idx="12"/>
          </p:nvPr>
        </p:nvSpPr>
        <p:spPr/>
        <p:txBody>
          <a:bodyPr/>
          <a:lstStyle/>
          <a:p>
            <a:fld id="{3628419B-DC6C-4663-B8AA-EC62750E2C7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CA16E-E918-48A7-80A0-68798149B537}" type="datetime1">
              <a:rPr lang="en-US" smtClean="0"/>
              <a:pPr/>
              <a:t>11/28/2008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*(Excludes N/A category)</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8419B-DC6C-4663-B8AA-EC62750E2C7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UCU Stratford-on-Avon Branch</a:t>
            </a:r>
            <a:endParaRPr lang="en-GB" dirty="0"/>
          </a:p>
        </p:txBody>
      </p:sp>
      <p:sp>
        <p:nvSpPr>
          <p:cNvPr id="3" name="Subtitle 2"/>
          <p:cNvSpPr>
            <a:spLocks noGrp="1"/>
          </p:cNvSpPr>
          <p:nvPr>
            <p:ph type="subTitle" idx="1"/>
          </p:nvPr>
        </p:nvSpPr>
        <p:spPr/>
        <p:txBody>
          <a:bodyPr/>
          <a:lstStyle/>
          <a:p>
            <a:r>
              <a:rPr lang="en-GB" dirty="0" smtClean="0"/>
              <a:t>Work-Related-Stress Survey</a:t>
            </a:r>
          </a:p>
          <a:p>
            <a:r>
              <a:rPr lang="en-GB" dirty="0" smtClean="0"/>
              <a:t>November 2008</a:t>
            </a:r>
            <a:endParaRPr lang="en-GB" dirty="0"/>
          </a:p>
        </p:txBody>
      </p:sp>
      <p:sp>
        <p:nvSpPr>
          <p:cNvPr id="4" name="Footer Placeholder 3"/>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9) </a:t>
            </a:r>
            <a:r>
              <a:rPr lang="en-GB" sz="2400" dirty="0"/>
              <a:t>I have sufficient time to carry out my Personal Tutor </a:t>
            </a:r>
            <a:r>
              <a:rPr lang="en-GB" sz="2400" dirty="0" smtClean="0"/>
              <a:t>role - </a:t>
            </a:r>
            <a:r>
              <a:rPr lang="en-GB" sz="2400" b="1" dirty="0" smtClean="0"/>
              <a:t>Disagree 86%*</a:t>
            </a:r>
            <a:endParaRPr lang="en-GB" sz="1200" dirty="0"/>
          </a:p>
        </p:txBody>
      </p:sp>
      <p:graphicFrame>
        <p:nvGraphicFramePr>
          <p:cNvPr id="4" name="Chart 3"/>
          <p:cNvGraphicFramePr>
            <a:graphicFrameLocks/>
          </p:cNvGraphicFramePr>
          <p:nvPr/>
        </p:nvGraphicFramePr>
        <p:xfrm>
          <a:off x="928662" y="3143248"/>
          <a:ext cx="7358114" cy="3000396"/>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10) </a:t>
            </a:r>
            <a:r>
              <a:rPr lang="en-GB" sz="2400" dirty="0"/>
              <a:t>The Trimester system does </a:t>
            </a:r>
            <a:r>
              <a:rPr lang="en-GB" sz="2400" b="1" dirty="0"/>
              <a:t>not</a:t>
            </a:r>
            <a:r>
              <a:rPr lang="en-GB" sz="2400" dirty="0"/>
              <a:t> cause a front or end-loading effect on my annual teaching schedule</a:t>
            </a:r>
            <a:r>
              <a:rPr lang="en-GB" sz="2400" dirty="0" smtClean="0"/>
              <a:t> - </a:t>
            </a:r>
            <a:r>
              <a:rPr lang="en-GB" sz="2400" b="1" dirty="0" smtClean="0"/>
              <a:t>Disagree 94%*</a:t>
            </a:r>
            <a:endParaRPr lang="en-GB" sz="1200" dirty="0"/>
          </a:p>
        </p:txBody>
      </p:sp>
      <p:graphicFrame>
        <p:nvGraphicFramePr>
          <p:cNvPr id="4" name="Chart 3"/>
          <p:cNvGraphicFramePr>
            <a:graphicFrameLocks/>
          </p:cNvGraphicFramePr>
          <p:nvPr/>
        </p:nvGraphicFramePr>
        <p:xfrm>
          <a:off x="928662" y="3214686"/>
          <a:ext cx="7358114" cy="3000396"/>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11) My classes are adequately covered when I am absent - </a:t>
            </a:r>
            <a:r>
              <a:rPr lang="en-GB" sz="2400" b="1" dirty="0" smtClean="0"/>
              <a:t>Disagree 73%* </a:t>
            </a:r>
            <a:endParaRPr lang="en-GB" sz="2400" dirty="0"/>
          </a:p>
        </p:txBody>
      </p:sp>
      <p:graphicFrame>
        <p:nvGraphicFramePr>
          <p:cNvPr id="4" name="Chart 3"/>
          <p:cNvGraphicFramePr>
            <a:graphicFrameLocks/>
          </p:cNvGraphicFramePr>
          <p:nvPr/>
        </p:nvGraphicFramePr>
        <p:xfrm>
          <a:off x="1000100" y="2928934"/>
          <a:ext cx="7143800"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12) </a:t>
            </a:r>
            <a:r>
              <a:rPr lang="en-GB" sz="2400" dirty="0"/>
              <a:t>I am provided with sufficient time &amp; opportunities to update my professional </a:t>
            </a:r>
            <a:r>
              <a:rPr lang="en-GB" sz="2400" dirty="0" smtClean="0"/>
              <a:t>skills - </a:t>
            </a:r>
            <a:r>
              <a:rPr lang="en-GB" sz="2400" b="1" dirty="0" smtClean="0"/>
              <a:t>Disagree 90%</a:t>
            </a:r>
            <a:r>
              <a:rPr lang="en-GB" sz="2400" dirty="0" smtClean="0"/>
              <a:t>*</a:t>
            </a:r>
            <a:endParaRPr lang="en-GB" sz="2400" dirty="0"/>
          </a:p>
        </p:txBody>
      </p:sp>
      <p:graphicFrame>
        <p:nvGraphicFramePr>
          <p:cNvPr id="4" name="Chart 3"/>
          <p:cNvGraphicFramePr>
            <a:graphicFrameLocks/>
          </p:cNvGraphicFramePr>
          <p:nvPr/>
        </p:nvGraphicFramePr>
        <p:xfrm>
          <a:off x="928662" y="2928934"/>
          <a:ext cx="7358114"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13) </a:t>
            </a:r>
            <a:r>
              <a:rPr lang="en-GB" sz="2400" dirty="0"/>
              <a:t>The new disciplinary process does </a:t>
            </a:r>
            <a:r>
              <a:rPr lang="en-GB" sz="2400" b="1" dirty="0"/>
              <a:t>not</a:t>
            </a:r>
            <a:r>
              <a:rPr lang="en-GB" sz="2400" dirty="0"/>
              <a:t> generate unreasonable, additional work for me</a:t>
            </a:r>
            <a:r>
              <a:rPr lang="en-GB" sz="2400" dirty="0" smtClean="0"/>
              <a:t> - </a:t>
            </a:r>
            <a:r>
              <a:rPr lang="en-GB" sz="2400" b="1" dirty="0" smtClean="0"/>
              <a:t>Disagree 90%* </a:t>
            </a:r>
            <a:endParaRPr lang="en-GB" sz="2400" dirty="0"/>
          </a:p>
        </p:txBody>
      </p:sp>
      <p:graphicFrame>
        <p:nvGraphicFramePr>
          <p:cNvPr id="4" name="Chart 3"/>
          <p:cNvGraphicFramePr>
            <a:graphicFrameLocks/>
          </p:cNvGraphicFramePr>
          <p:nvPr/>
        </p:nvGraphicFramePr>
        <p:xfrm>
          <a:off x="928662" y="3143248"/>
          <a:ext cx="7286676" cy="3214710"/>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a:t>14</a:t>
            </a:r>
            <a:r>
              <a:rPr lang="en-GB" sz="2400" dirty="0" smtClean="0"/>
              <a:t> </a:t>
            </a:r>
            <a:r>
              <a:rPr lang="en-GB" sz="2400" dirty="0"/>
              <a:t>The number of students in my classes is </a:t>
            </a:r>
            <a:r>
              <a:rPr lang="en-GB" sz="2400" b="1" dirty="0"/>
              <a:t>not</a:t>
            </a:r>
            <a:r>
              <a:rPr lang="en-GB" sz="2400" dirty="0"/>
              <a:t> excessive </a:t>
            </a:r>
            <a:r>
              <a:rPr lang="en-GB" sz="2400" dirty="0" smtClean="0"/>
              <a:t>- </a:t>
            </a:r>
            <a:r>
              <a:rPr lang="en-GB" sz="2400" b="1" dirty="0" smtClean="0"/>
              <a:t>Disagree 40%* </a:t>
            </a:r>
            <a:endParaRPr lang="en-GB" sz="2400" dirty="0"/>
          </a:p>
        </p:txBody>
      </p:sp>
      <p:graphicFrame>
        <p:nvGraphicFramePr>
          <p:cNvPr id="4" name="Chart 3"/>
          <p:cNvGraphicFramePr>
            <a:graphicFrameLocks/>
          </p:cNvGraphicFramePr>
          <p:nvPr/>
        </p:nvGraphicFramePr>
        <p:xfrm>
          <a:off x="928662" y="3000372"/>
          <a:ext cx="7358114" cy="3143272"/>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15) </a:t>
            </a:r>
            <a:r>
              <a:rPr lang="en-GB" sz="2400" dirty="0"/>
              <a:t>As a ‘new’ member of staff I receive(d) adequate support</a:t>
            </a:r>
            <a:r>
              <a:rPr lang="en-GB" sz="2400" dirty="0" smtClean="0"/>
              <a:t> - </a:t>
            </a:r>
            <a:r>
              <a:rPr lang="en-GB" sz="2400" b="1" dirty="0" smtClean="0"/>
              <a:t>Disagree 81%* </a:t>
            </a:r>
            <a:endParaRPr lang="en-GB" sz="2400" dirty="0"/>
          </a:p>
        </p:txBody>
      </p:sp>
      <p:graphicFrame>
        <p:nvGraphicFramePr>
          <p:cNvPr id="4" name="Chart 3"/>
          <p:cNvGraphicFramePr>
            <a:graphicFrameLocks/>
          </p:cNvGraphicFramePr>
          <p:nvPr/>
        </p:nvGraphicFramePr>
        <p:xfrm>
          <a:off x="928662" y="2928934"/>
          <a:ext cx="7072362"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16) </a:t>
            </a:r>
            <a:r>
              <a:rPr lang="en-GB" sz="2400" dirty="0"/>
              <a:t>I have </a:t>
            </a:r>
            <a:r>
              <a:rPr lang="en-GB" sz="2400" b="1" dirty="0"/>
              <a:t>not</a:t>
            </a:r>
            <a:r>
              <a:rPr lang="en-GB" sz="2400" dirty="0"/>
              <a:t> felt pressurised into undertaking work which I am not properly equipped to </a:t>
            </a:r>
            <a:r>
              <a:rPr lang="en-GB" sz="2400" dirty="0" smtClean="0"/>
              <a:t>do - </a:t>
            </a:r>
            <a:r>
              <a:rPr lang="en-GB" sz="2400" b="1" dirty="0" smtClean="0"/>
              <a:t>Disagree 63%*</a:t>
            </a:r>
            <a:r>
              <a:rPr lang="en-GB" sz="2400" dirty="0" smtClean="0"/>
              <a:t> </a:t>
            </a:r>
            <a:endParaRPr lang="en-GB" sz="2400" dirty="0"/>
          </a:p>
        </p:txBody>
      </p:sp>
      <p:graphicFrame>
        <p:nvGraphicFramePr>
          <p:cNvPr id="4" name="Chart 3"/>
          <p:cNvGraphicFramePr>
            <a:graphicFrameLocks/>
          </p:cNvGraphicFramePr>
          <p:nvPr/>
        </p:nvGraphicFramePr>
        <p:xfrm>
          <a:off x="928662" y="3000372"/>
          <a:ext cx="7358114" cy="3214710"/>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17) </a:t>
            </a:r>
            <a:r>
              <a:rPr lang="en-GB" sz="2400" dirty="0"/>
              <a:t>I do </a:t>
            </a:r>
            <a:r>
              <a:rPr lang="en-GB" sz="2400" b="1" dirty="0"/>
              <a:t>not</a:t>
            </a:r>
            <a:r>
              <a:rPr lang="en-GB" sz="2400" dirty="0"/>
              <a:t> feel insecure about my position because I have insufficient annual teaching hours</a:t>
            </a:r>
            <a:r>
              <a:rPr lang="en-GB" sz="2400" dirty="0" smtClean="0"/>
              <a:t> - </a:t>
            </a:r>
            <a:r>
              <a:rPr lang="en-GB" sz="2400" b="1" dirty="0" smtClean="0"/>
              <a:t>Disagree 77%* </a:t>
            </a:r>
            <a:endParaRPr lang="en-GB" sz="2400" dirty="0"/>
          </a:p>
        </p:txBody>
      </p:sp>
      <p:graphicFrame>
        <p:nvGraphicFramePr>
          <p:cNvPr id="5" name="Chart 4"/>
          <p:cNvGraphicFramePr>
            <a:graphicFrameLocks/>
          </p:cNvGraphicFramePr>
          <p:nvPr/>
        </p:nvGraphicFramePr>
        <p:xfrm>
          <a:off x="928662" y="3071810"/>
          <a:ext cx="7429552" cy="3357586"/>
        </p:xfrm>
        <a:graphic>
          <a:graphicData uri="http://schemas.openxmlformats.org/drawingml/2006/chart">
            <c:chart xmlns:c="http://schemas.openxmlformats.org/drawingml/2006/chart" xmlns:r="http://schemas.openxmlformats.org/officeDocument/2006/relationships" r:id="rId2"/>
          </a:graphicData>
        </a:graphic>
      </p:graphicFrame>
      <p:sp>
        <p:nvSpPr>
          <p:cNvPr id="6" name="Footer Placeholder 5"/>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18) </a:t>
            </a:r>
            <a:r>
              <a:rPr lang="en-GB" sz="2400" dirty="0"/>
              <a:t>The College fosters a caring attitude towards its staff</a:t>
            </a:r>
            <a:r>
              <a:rPr lang="en-GB" sz="2400" dirty="0" smtClean="0"/>
              <a:t> - </a:t>
            </a:r>
            <a:r>
              <a:rPr lang="en-GB" sz="2400" b="1" dirty="0" smtClean="0"/>
              <a:t>Disagree 92%*</a:t>
            </a:r>
            <a:endParaRPr lang="en-GB" sz="2400" dirty="0"/>
          </a:p>
        </p:txBody>
      </p:sp>
      <p:graphicFrame>
        <p:nvGraphicFramePr>
          <p:cNvPr id="4" name="Chart 3"/>
          <p:cNvGraphicFramePr>
            <a:graphicFrameLocks/>
          </p:cNvGraphicFramePr>
          <p:nvPr/>
        </p:nvGraphicFramePr>
        <p:xfrm>
          <a:off x="857224" y="2786058"/>
          <a:ext cx="7429552"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marL="514350" indent="-514350">
              <a:buAutoNum type="arabicParenR"/>
            </a:pPr>
            <a:r>
              <a:rPr lang="en-GB" sz="2400" dirty="0" smtClean="0"/>
              <a:t>I </a:t>
            </a:r>
            <a:r>
              <a:rPr lang="en-GB" sz="2400" dirty="0"/>
              <a:t>am generally happy with my weekly work load </a:t>
            </a:r>
            <a:r>
              <a:rPr lang="en-GB" sz="2400" dirty="0" smtClean="0"/>
              <a:t>and </a:t>
            </a:r>
            <a:r>
              <a:rPr lang="en-GB" sz="2400" dirty="0"/>
              <a:t>am coping </a:t>
            </a:r>
            <a:r>
              <a:rPr lang="en-GB" sz="2400" dirty="0" smtClean="0"/>
              <a:t>well – </a:t>
            </a:r>
            <a:r>
              <a:rPr lang="en-GB" sz="2400" b="1" dirty="0" smtClean="0"/>
              <a:t>Disagree 86%*</a:t>
            </a:r>
          </a:p>
          <a:p>
            <a:pPr marL="514350" indent="-514350">
              <a:buAutoNum type="arabicParenR"/>
            </a:pPr>
            <a:endParaRPr lang="en-GB" sz="2400" b="1" dirty="0" smtClean="0"/>
          </a:p>
          <a:p>
            <a:pPr marL="514350" indent="-514350">
              <a:buAutoNum type="arabicParenR"/>
            </a:pPr>
            <a:endParaRPr lang="en-GB" sz="2400" b="1" dirty="0" smtClean="0"/>
          </a:p>
          <a:p>
            <a:pPr marL="514350" indent="-514350">
              <a:buAutoNum type="arabicParenR"/>
            </a:pPr>
            <a:endParaRPr lang="en-GB" sz="2400" b="1" dirty="0" smtClean="0"/>
          </a:p>
          <a:p>
            <a:pPr marL="514350" indent="-514350">
              <a:buAutoNum type="arabicParenR"/>
            </a:pPr>
            <a:endParaRPr lang="en-GB" sz="2400" b="1" dirty="0" smtClean="0"/>
          </a:p>
          <a:p>
            <a:pPr marL="514350" indent="-514350">
              <a:buAutoNum type="arabicParenR"/>
            </a:pPr>
            <a:endParaRPr lang="en-GB" sz="2400" b="1" dirty="0" smtClean="0"/>
          </a:p>
          <a:p>
            <a:pPr marL="514350" indent="-514350">
              <a:buAutoNum type="arabicParenR"/>
            </a:pPr>
            <a:endParaRPr lang="en-GB" sz="2400" b="1" dirty="0" smtClean="0"/>
          </a:p>
          <a:p>
            <a:pPr marL="514350" indent="-514350">
              <a:buAutoNum type="arabicParenR"/>
            </a:pPr>
            <a:endParaRPr lang="en-GB" sz="2400" b="1" dirty="0" smtClean="0"/>
          </a:p>
          <a:p>
            <a:pPr marL="514350" indent="-514350">
              <a:buNone/>
            </a:pPr>
            <a:endParaRPr lang="en-GB" sz="1200" dirty="0" smtClean="0"/>
          </a:p>
          <a:p>
            <a:pPr marL="514350" indent="-514350">
              <a:buAutoNum type="arabicParenR"/>
            </a:pPr>
            <a:endParaRPr lang="en-GB" dirty="0" smtClean="0"/>
          </a:p>
          <a:p>
            <a:pPr marL="514350" indent="-514350">
              <a:buAutoNum type="arabicParenR"/>
            </a:pPr>
            <a:endParaRPr lang="en-GB" dirty="0" smtClean="0"/>
          </a:p>
          <a:p>
            <a:pPr marL="514350" indent="-514350">
              <a:buAutoNum type="arabicParenR"/>
            </a:pPr>
            <a:endParaRPr lang="en-GB" dirty="0" smtClean="0"/>
          </a:p>
          <a:p>
            <a:pPr marL="514350" indent="-514350">
              <a:buAutoNum type="arabicParenR"/>
            </a:pPr>
            <a:endParaRPr lang="en-GB" dirty="0" smtClean="0"/>
          </a:p>
          <a:p>
            <a:pPr marL="514350" indent="-514350">
              <a:buNone/>
            </a:pPr>
            <a:endParaRPr lang="en-GB" dirty="0" smtClean="0"/>
          </a:p>
        </p:txBody>
      </p:sp>
      <p:graphicFrame>
        <p:nvGraphicFramePr>
          <p:cNvPr id="4" name="Chart 3"/>
          <p:cNvGraphicFramePr>
            <a:graphicFrameLocks/>
          </p:cNvGraphicFramePr>
          <p:nvPr/>
        </p:nvGraphicFramePr>
        <p:xfrm>
          <a:off x="1214414" y="2714620"/>
          <a:ext cx="6643734"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19) </a:t>
            </a:r>
            <a:r>
              <a:rPr lang="en-GB" sz="2400" dirty="0"/>
              <a:t>I am normally able to take a reasonable mid-day break</a:t>
            </a:r>
            <a:r>
              <a:rPr lang="en-GB" sz="2400" dirty="0" smtClean="0"/>
              <a:t> - </a:t>
            </a:r>
            <a:r>
              <a:rPr lang="en-GB" sz="2400" b="1" dirty="0" smtClean="0"/>
              <a:t>Disagree 92%*</a:t>
            </a:r>
            <a:endParaRPr lang="en-GB" sz="2400" dirty="0"/>
          </a:p>
        </p:txBody>
      </p:sp>
      <p:graphicFrame>
        <p:nvGraphicFramePr>
          <p:cNvPr id="4" name="Chart 3"/>
          <p:cNvGraphicFramePr>
            <a:graphicFrameLocks/>
          </p:cNvGraphicFramePr>
          <p:nvPr/>
        </p:nvGraphicFramePr>
        <p:xfrm>
          <a:off x="928662" y="2928934"/>
          <a:ext cx="7215238"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20) </a:t>
            </a:r>
            <a:r>
              <a:rPr lang="en-GB" sz="2400" dirty="0"/>
              <a:t>I am usually able to complete my work within my contractual weekly hours</a:t>
            </a:r>
            <a:r>
              <a:rPr lang="en-GB" sz="2400" dirty="0" smtClean="0"/>
              <a:t> - </a:t>
            </a:r>
            <a:r>
              <a:rPr lang="en-GB" sz="2400" b="1" dirty="0" smtClean="0"/>
              <a:t>Disagree 92%* </a:t>
            </a:r>
            <a:endParaRPr lang="en-GB" sz="2400" dirty="0"/>
          </a:p>
        </p:txBody>
      </p:sp>
      <p:graphicFrame>
        <p:nvGraphicFramePr>
          <p:cNvPr id="4" name="Chart 3"/>
          <p:cNvGraphicFramePr>
            <a:graphicFrameLocks/>
          </p:cNvGraphicFramePr>
          <p:nvPr/>
        </p:nvGraphicFramePr>
        <p:xfrm>
          <a:off x="928662" y="3000372"/>
          <a:ext cx="7143800" cy="3143272"/>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21) I do not lose sleep as a consequence of my college responsibilities - </a:t>
            </a:r>
            <a:r>
              <a:rPr lang="en-GB" sz="2400" b="1" dirty="0" smtClean="0"/>
              <a:t>Disagree 79%* </a:t>
            </a:r>
            <a:endParaRPr lang="en-GB" sz="2400" dirty="0"/>
          </a:p>
        </p:txBody>
      </p:sp>
      <p:graphicFrame>
        <p:nvGraphicFramePr>
          <p:cNvPr id="4" name="Chart 3"/>
          <p:cNvGraphicFramePr>
            <a:graphicFrameLocks/>
          </p:cNvGraphicFramePr>
          <p:nvPr/>
        </p:nvGraphicFramePr>
        <p:xfrm>
          <a:off x="928662" y="3000372"/>
          <a:ext cx="7286676" cy="3143272"/>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22) </a:t>
            </a:r>
            <a:r>
              <a:rPr lang="en-GB" sz="2400" dirty="0"/>
              <a:t>Overall, I am happy with my job here</a:t>
            </a:r>
            <a:r>
              <a:rPr lang="en-GB" sz="2400" dirty="0" smtClean="0"/>
              <a:t> - </a:t>
            </a:r>
            <a:r>
              <a:rPr lang="en-GB" sz="2400" b="1" dirty="0" smtClean="0"/>
              <a:t>Disagree 85%* </a:t>
            </a:r>
            <a:endParaRPr lang="en-GB" sz="2400" dirty="0"/>
          </a:p>
        </p:txBody>
      </p:sp>
      <p:graphicFrame>
        <p:nvGraphicFramePr>
          <p:cNvPr id="4" name="Chart 3"/>
          <p:cNvGraphicFramePr>
            <a:graphicFrameLocks/>
          </p:cNvGraphicFramePr>
          <p:nvPr/>
        </p:nvGraphicFramePr>
        <p:xfrm>
          <a:off x="785786" y="2643182"/>
          <a:ext cx="7358114" cy="3357586"/>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“I have seen several staff suffer severe stress as direct consequence of their excessive workload. I have also seen several staff pushed to the point where they have resigned, some without any job to go to.</a:t>
            </a:r>
            <a:endParaRPr lang="en-GB" dirty="0" smtClean="0"/>
          </a:p>
          <a:p>
            <a:r>
              <a:rPr lang="en-GB" b="1" dirty="0" smtClean="0"/>
              <a:t>Is this really the sort of working culture that the management of the college wish to create? Are the management fully aware of their legal responsibilities for the health and safety of their staff?”</a:t>
            </a:r>
            <a:endParaRPr lang="en-GB" dirty="0" smtClean="0"/>
          </a:p>
          <a:p>
            <a:pPr>
              <a:buNone/>
            </a:pPr>
            <a:endParaRPr lang="en-GB" dirty="0"/>
          </a:p>
        </p:txBody>
      </p:sp>
      <p:sp>
        <p:nvSpPr>
          <p:cNvPr id="4" name="Footer Placeholder 3"/>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fontScale="85000" lnSpcReduction="10000"/>
          </a:bodyPr>
          <a:lstStyle/>
          <a:p>
            <a:r>
              <a:rPr lang="en-GB" b="1" dirty="0" smtClean="0"/>
              <a:t>“ I am not able to do all that is required within the 37 hours available per week”</a:t>
            </a:r>
            <a:endParaRPr lang="en-GB" dirty="0" smtClean="0"/>
          </a:p>
          <a:p>
            <a:pPr>
              <a:buNone/>
            </a:pPr>
            <a:r>
              <a:rPr lang="en-GB" b="1" dirty="0" smtClean="0"/>
              <a:t> </a:t>
            </a:r>
            <a:endParaRPr lang="en-GB" dirty="0" smtClean="0"/>
          </a:p>
          <a:p>
            <a:r>
              <a:rPr lang="en-GB" b="1" dirty="0" smtClean="0"/>
              <a:t>“ There is a total neglect of staff welfare and the quality of education; plus a massive underestimation of typical requirements of the job!”</a:t>
            </a:r>
            <a:endParaRPr lang="en-GB" dirty="0" smtClean="0"/>
          </a:p>
          <a:p>
            <a:pPr>
              <a:buNone/>
            </a:pPr>
            <a:r>
              <a:rPr lang="en-GB" b="1" dirty="0" smtClean="0"/>
              <a:t> </a:t>
            </a:r>
            <a:endParaRPr lang="en-GB" dirty="0" smtClean="0"/>
          </a:p>
          <a:p>
            <a:r>
              <a:rPr lang="en-GB" b="1" dirty="0" smtClean="0"/>
              <a:t>“ I love my job but I do feel that expectations of me with regards to paper work etc. cause me not to have enough energy left to teach properly. When I am in a classroom situation I am content!”</a:t>
            </a:r>
            <a:endParaRPr lang="en-GB" dirty="0" smtClean="0"/>
          </a:p>
          <a:p>
            <a:pPr>
              <a:buNone/>
            </a:pPr>
            <a:endParaRPr lang="en-GB" dirty="0"/>
          </a:p>
        </p:txBody>
      </p:sp>
      <p:sp>
        <p:nvSpPr>
          <p:cNvPr id="4" name="Footer Placeholder 3"/>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 “ I am teaching  AS level and A2 courses that have been cut from 5 to 3 and 5 to 2 hours respectively. I feel under intense pressure to deliver these very heavy syllabuses in such a dramatically reduced period of time, especially as one is a new syllabus being taught for the first time.</a:t>
            </a:r>
            <a:endParaRPr lang="en-GB" dirty="0" smtClean="0"/>
          </a:p>
          <a:p>
            <a:r>
              <a:rPr lang="en-GB" b="1" dirty="0" smtClean="0"/>
              <a:t>I feel I have a duty to the students but also feel rather bitter about having to completely change my planning to schemes that are inferior”</a:t>
            </a:r>
            <a:endParaRPr lang="en-GB" dirty="0" smtClean="0"/>
          </a:p>
          <a:p>
            <a:pPr>
              <a:buNone/>
            </a:pPr>
            <a:endParaRPr lang="en-GB" dirty="0"/>
          </a:p>
        </p:txBody>
      </p:sp>
      <p:sp>
        <p:nvSpPr>
          <p:cNvPr id="4" name="Footer Placeholder 3"/>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t>“ I generally feel that the management of this college are inefficient and ineffective who possess very little by way of formal educational qualifications and management skills. Also in all years of working, I have not encountered such a divide between management and staff. With a few notable exceptions, I do not feel that the management are approachable or at all concerned for the welfare of the staff. I feel these issues affect how I feel about my job”</a:t>
            </a:r>
            <a:endParaRPr lang="en-GB" dirty="0" smtClean="0"/>
          </a:p>
          <a:p>
            <a:pPr>
              <a:buNone/>
            </a:pPr>
            <a:endParaRPr lang="en-GB" dirty="0"/>
          </a:p>
        </p:txBody>
      </p:sp>
      <p:sp>
        <p:nvSpPr>
          <p:cNvPr id="4" name="Footer Placeholder 3"/>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sz="3400" b="1" dirty="0" smtClean="0"/>
              <a:t>“ I like my job and the students; however its difficult to undertake all the tasks in teaching that are required to be fitted into the 37 hours/week. This is primarily due to the lack of time available in the development of new courses and material, assessment material, endless marking and remarking, research, CPD, observations, appraisals, tutorial support, references, team meetings, open evenings, parent evenings, internal verification, standardisation meetings, SAR meetings etc </a:t>
            </a:r>
            <a:r>
              <a:rPr lang="en-GB" sz="3400" b="1" dirty="0" err="1" smtClean="0"/>
              <a:t>etc</a:t>
            </a:r>
            <a:r>
              <a:rPr lang="en-GB" sz="3400" b="1" dirty="0" smtClean="0"/>
              <a:t> </a:t>
            </a:r>
            <a:r>
              <a:rPr lang="en-GB" sz="3400" b="1" dirty="0" err="1" smtClean="0"/>
              <a:t>etc</a:t>
            </a:r>
            <a:r>
              <a:rPr lang="en-GB" sz="3400" b="1" dirty="0" smtClean="0"/>
              <a:t>. I feel that the management are not recognising the real problems that teaching staff have and are dismissive at best and sometimes bullying. I feel that our professionalism and commitment to do a good job with sometimes difficult young people is exploited, with the majority of my evenings and most weekends being spent on college work that could not be fitted into the working week.”</a:t>
            </a:r>
            <a:endParaRPr lang="en-GB" sz="3400" dirty="0" smtClean="0"/>
          </a:p>
          <a:p>
            <a:pPr>
              <a:buNone/>
            </a:pPr>
            <a:endParaRPr lang="en-GB" dirty="0"/>
          </a:p>
        </p:txBody>
      </p:sp>
      <p:sp>
        <p:nvSpPr>
          <p:cNvPr id="4" name="Footer Placeholder 3"/>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fontScale="85000" lnSpcReduction="20000"/>
          </a:bodyPr>
          <a:lstStyle/>
          <a:p>
            <a:r>
              <a:rPr lang="en-GB" b="1" dirty="0" smtClean="0"/>
              <a:t>“ Two members of our staff room have resigned due to excessive workload and the impact upon their life.”</a:t>
            </a:r>
          </a:p>
          <a:p>
            <a:pPr>
              <a:buNone/>
            </a:pPr>
            <a:endParaRPr lang="en-GB" dirty="0" smtClean="0"/>
          </a:p>
          <a:p>
            <a:r>
              <a:rPr lang="en-GB" b="1" dirty="0" smtClean="0"/>
              <a:t>“ the only reason for my placing some ticks in the agree section is because I am very highly loaded in semester 2. If this survey was being conducted in semester 2 my answers would move to disagree”</a:t>
            </a:r>
          </a:p>
          <a:p>
            <a:pPr>
              <a:buNone/>
            </a:pPr>
            <a:endParaRPr lang="en-GB" dirty="0" smtClean="0"/>
          </a:p>
          <a:p>
            <a:r>
              <a:rPr lang="en-GB" b="1" dirty="0" smtClean="0"/>
              <a:t>“ I love my job and the classes I teach. However due to vocational A level workloads and contract teaching hours, the majority of my evenings and weekends are spent prepping and marking.”</a:t>
            </a:r>
            <a:endParaRPr lang="en-GB" dirty="0" smtClean="0"/>
          </a:p>
          <a:p>
            <a:pPr>
              <a:buNone/>
            </a:pPr>
            <a:endParaRPr lang="en-GB" dirty="0"/>
          </a:p>
        </p:txBody>
      </p:sp>
      <p:sp>
        <p:nvSpPr>
          <p:cNvPr id="4" name="Footer Placeholder 3"/>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lstStyle/>
          <a:p>
            <a:pPr>
              <a:buNone/>
            </a:pPr>
            <a:r>
              <a:rPr lang="en-GB" sz="2400" dirty="0" smtClean="0"/>
              <a:t>2) </a:t>
            </a:r>
            <a:r>
              <a:rPr lang="en-GB" sz="2400" dirty="0"/>
              <a:t>The quality of my performance is </a:t>
            </a:r>
            <a:r>
              <a:rPr lang="en-GB" sz="2400" b="1" dirty="0"/>
              <a:t>not</a:t>
            </a:r>
            <a:r>
              <a:rPr lang="en-GB" sz="2400" dirty="0"/>
              <a:t> </a:t>
            </a:r>
            <a:r>
              <a:rPr lang="en-GB" sz="2400" dirty="0" smtClean="0"/>
              <a:t>suffering </a:t>
            </a:r>
            <a:r>
              <a:rPr lang="en-GB" sz="2400" dirty="0"/>
              <a:t>as a consequence of </a:t>
            </a:r>
            <a:r>
              <a:rPr lang="en-GB" sz="2400" dirty="0" smtClean="0"/>
              <a:t>work-overload - </a:t>
            </a:r>
            <a:r>
              <a:rPr lang="en-GB" sz="2400" b="1" dirty="0" smtClean="0"/>
              <a:t>Disagree 72%*</a:t>
            </a:r>
            <a:endParaRPr lang="en-GB" sz="1200" b="1" dirty="0" smtClean="0"/>
          </a:p>
          <a:p>
            <a:pPr>
              <a:buNone/>
            </a:pPr>
            <a:endParaRPr lang="en-GB" dirty="0" smtClean="0"/>
          </a:p>
        </p:txBody>
      </p:sp>
      <p:graphicFrame>
        <p:nvGraphicFramePr>
          <p:cNvPr id="4" name="Chart 3"/>
          <p:cNvGraphicFramePr>
            <a:graphicFrameLocks/>
          </p:cNvGraphicFramePr>
          <p:nvPr/>
        </p:nvGraphicFramePr>
        <p:xfrm>
          <a:off x="928662" y="2857496"/>
          <a:ext cx="7215238" cy="3071834"/>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lstStyle/>
          <a:p>
            <a:pPr>
              <a:buNone/>
            </a:pPr>
            <a:r>
              <a:rPr lang="en-GB" sz="2400" dirty="0" smtClean="0"/>
              <a:t>3) </a:t>
            </a:r>
            <a:r>
              <a:rPr lang="en-GB" sz="2400" dirty="0"/>
              <a:t>My job allows me to maintain a good </a:t>
            </a:r>
            <a:r>
              <a:rPr lang="en-GB" sz="2400" dirty="0" smtClean="0"/>
              <a:t>work-life balance - </a:t>
            </a:r>
            <a:r>
              <a:rPr lang="en-GB" sz="2400" b="1" dirty="0" smtClean="0"/>
              <a:t>Disagree 90%*</a:t>
            </a:r>
            <a:endParaRPr lang="en-GB" sz="1200" b="1" dirty="0" smtClean="0"/>
          </a:p>
          <a:p>
            <a:pPr>
              <a:buNone/>
            </a:pPr>
            <a:endParaRPr lang="en-GB" dirty="0"/>
          </a:p>
          <a:p>
            <a:pPr>
              <a:buNone/>
            </a:pPr>
            <a:endParaRPr lang="en-GB" dirty="0"/>
          </a:p>
        </p:txBody>
      </p:sp>
      <p:graphicFrame>
        <p:nvGraphicFramePr>
          <p:cNvPr id="4" name="Chart 3"/>
          <p:cNvGraphicFramePr>
            <a:graphicFrameLocks/>
          </p:cNvGraphicFramePr>
          <p:nvPr/>
        </p:nvGraphicFramePr>
        <p:xfrm>
          <a:off x="928662" y="2857496"/>
          <a:ext cx="7215238"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lstStyle/>
          <a:p>
            <a:pPr>
              <a:buNone/>
            </a:pPr>
            <a:r>
              <a:rPr lang="en-GB" sz="2400" dirty="0" smtClean="0"/>
              <a:t>4) </a:t>
            </a:r>
            <a:r>
              <a:rPr lang="en-GB" sz="2400" dirty="0"/>
              <a:t>I have </a:t>
            </a:r>
            <a:r>
              <a:rPr lang="en-GB" sz="2400" b="1" dirty="0"/>
              <a:t>not</a:t>
            </a:r>
            <a:r>
              <a:rPr lang="en-GB" sz="2400" dirty="0"/>
              <a:t> considered resignation as a consequence of my excessive work </a:t>
            </a:r>
            <a:r>
              <a:rPr lang="en-GB" sz="2400" dirty="0" smtClean="0"/>
              <a:t>load - </a:t>
            </a:r>
            <a:r>
              <a:rPr lang="en-GB" sz="2400" b="1" dirty="0" smtClean="0"/>
              <a:t>Disagree 73%*</a:t>
            </a:r>
            <a:endParaRPr lang="en-GB" sz="1200" dirty="0" smtClean="0"/>
          </a:p>
          <a:p>
            <a:pPr>
              <a:buNone/>
            </a:pPr>
            <a:endParaRPr lang="en-GB" dirty="0"/>
          </a:p>
          <a:p>
            <a:pPr>
              <a:buNone/>
            </a:pPr>
            <a:endParaRPr lang="en-GB" dirty="0"/>
          </a:p>
        </p:txBody>
      </p:sp>
      <p:graphicFrame>
        <p:nvGraphicFramePr>
          <p:cNvPr id="5" name="Chart 4"/>
          <p:cNvGraphicFramePr>
            <a:graphicFrameLocks/>
          </p:cNvGraphicFramePr>
          <p:nvPr/>
        </p:nvGraphicFramePr>
        <p:xfrm>
          <a:off x="928662" y="2928934"/>
          <a:ext cx="7143800" cy="3357586"/>
        </p:xfrm>
        <a:graphic>
          <a:graphicData uri="http://schemas.openxmlformats.org/drawingml/2006/chart">
            <c:chart xmlns:c="http://schemas.openxmlformats.org/drawingml/2006/chart" xmlns:r="http://schemas.openxmlformats.org/officeDocument/2006/relationships" r:id="rId2"/>
          </a:graphicData>
        </a:graphic>
      </p:graphicFrame>
      <p:sp>
        <p:nvSpPr>
          <p:cNvPr id="6" name="Footer Placeholder 5"/>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lstStyle/>
          <a:p>
            <a:pPr>
              <a:buNone/>
            </a:pPr>
            <a:r>
              <a:rPr lang="en-GB" sz="2400" dirty="0" smtClean="0"/>
              <a:t>5) </a:t>
            </a:r>
            <a:r>
              <a:rPr lang="en-GB" sz="2400" dirty="0"/>
              <a:t>I am able to resolve any stress-related issues with my line manager before they become </a:t>
            </a:r>
            <a:r>
              <a:rPr lang="en-GB" sz="2400" dirty="0" smtClean="0"/>
              <a:t>problematic - </a:t>
            </a:r>
            <a:r>
              <a:rPr lang="en-GB" sz="2400" b="1" dirty="0" smtClean="0"/>
              <a:t>Disagree 81%*</a:t>
            </a:r>
            <a:endParaRPr lang="en-GB" sz="1200" dirty="0" smtClean="0"/>
          </a:p>
          <a:p>
            <a:pPr>
              <a:buNone/>
            </a:pPr>
            <a:endParaRPr lang="en-GB" dirty="0"/>
          </a:p>
          <a:p>
            <a:pPr>
              <a:buNone/>
            </a:pPr>
            <a:r>
              <a:rPr lang="en-GB" dirty="0" smtClean="0"/>
              <a:t> </a:t>
            </a:r>
            <a:endParaRPr lang="en-GB" dirty="0"/>
          </a:p>
        </p:txBody>
      </p:sp>
      <p:graphicFrame>
        <p:nvGraphicFramePr>
          <p:cNvPr id="4" name="Chart 3"/>
          <p:cNvGraphicFramePr>
            <a:graphicFrameLocks/>
          </p:cNvGraphicFramePr>
          <p:nvPr/>
        </p:nvGraphicFramePr>
        <p:xfrm>
          <a:off x="928662" y="3214686"/>
          <a:ext cx="7286676" cy="3143272"/>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lstStyle/>
          <a:p>
            <a:pPr>
              <a:buNone/>
            </a:pPr>
            <a:r>
              <a:rPr lang="en-GB" sz="2400" dirty="0" smtClean="0"/>
              <a:t>6) </a:t>
            </a:r>
            <a:r>
              <a:rPr lang="en-GB" sz="2400" dirty="0"/>
              <a:t>I am provided with up-to-date information on my annual </a:t>
            </a:r>
            <a:r>
              <a:rPr lang="en-GB" sz="2400" dirty="0" smtClean="0"/>
              <a:t>contact hours - </a:t>
            </a:r>
            <a:r>
              <a:rPr lang="en-GB" sz="2400" b="1" dirty="0" smtClean="0"/>
              <a:t>Disagree 67%*</a:t>
            </a:r>
            <a:endParaRPr lang="en-GB" sz="1200" dirty="0" smtClean="0"/>
          </a:p>
          <a:p>
            <a:pPr>
              <a:buNone/>
            </a:pPr>
            <a:endParaRPr lang="en-GB" dirty="0"/>
          </a:p>
          <a:p>
            <a:pPr>
              <a:buNone/>
            </a:pPr>
            <a:endParaRPr lang="en-GB" dirty="0"/>
          </a:p>
        </p:txBody>
      </p:sp>
      <p:graphicFrame>
        <p:nvGraphicFramePr>
          <p:cNvPr id="4" name="Chart 3"/>
          <p:cNvGraphicFramePr>
            <a:graphicFrameLocks/>
          </p:cNvGraphicFramePr>
          <p:nvPr/>
        </p:nvGraphicFramePr>
        <p:xfrm>
          <a:off x="928662" y="2857496"/>
          <a:ext cx="7429552" cy="3143272"/>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7) </a:t>
            </a:r>
            <a:r>
              <a:rPr lang="en-GB" sz="2400" dirty="0"/>
              <a:t>I am able to cover the syllabus adequately in courses where course-hours have been cut</a:t>
            </a:r>
            <a:r>
              <a:rPr lang="en-GB" sz="2400" dirty="0" smtClean="0"/>
              <a:t> - </a:t>
            </a:r>
            <a:r>
              <a:rPr lang="en-GB" sz="2400" b="1" dirty="0" smtClean="0"/>
              <a:t>Disagree 86%*</a:t>
            </a:r>
            <a:endParaRPr lang="en-GB" sz="1200" dirty="0"/>
          </a:p>
        </p:txBody>
      </p:sp>
      <p:graphicFrame>
        <p:nvGraphicFramePr>
          <p:cNvPr id="4" name="Chart 3"/>
          <p:cNvGraphicFramePr>
            <a:graphicFrameLocks/>
          </p:cNvGraphicFramePr>
          <p:nvPr/>
        </p:nvGraphicFramePr>
        <p:xfrm>
          <a:off x="928662" y="2928934"/>
          <a:ext cx="7215238" cy="3071834"/>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Work-Related Stress Survey</a:t>
            </a:r>
            <a:endParaRPr lang="en-GB" dirty="0"/>
          </a:p>
        </p:txBody>
      </p:sp>
      <p:sp>
        <p:nvSpPr>
          <p:cNvPr id="3" name="Content Placeholder 2"/>
          <p:cNvSpPr>
            <a:spLocks noGrp="1"/>
          </p:cNvSpPr>
          <p:nvPr>
            <p:ph idx="1"/>
          </p:nvPr>
        </p:nvSpPr>
        <p:spPr/>
        <p:txBody>
          <a:bodyPr>
            <a:normAutofit/>
          </a:bodyPr>
          <a:lstStyle/>
          <a:p>
            <a:pPr>
              <a:buNone/>
            </a:pPr>
            <a:r>
              <a:rPr lang="en-GB" sz="2400" dirty="0" smtClean="0"/>
              <a:t>8) The college assessment policy for vocational courses does </a:t>
            </a:r>
            <a:r>
              <a:rPr lang="en-GB" sz="2400" b="1" dirty="0" smtClean="0"/>
              <a:t>not</a:t>
            </a:r>
            <a:r>
              <a:rPr lang="en-GB" sz="2400" dirty="0" smtClean="0"/>
              <a:t> generate an unreasonable work load - </a:t>
            </a:r>
            <a:r>
              <a:rPr lang="en-GB" sz="2400" b="1" dirty="0" smtClean="0"/>
              <a:t>Disagree 83%*</a:t>
            </a:r>
            <a:endParaRPr lang="en-GB" sz="1200" dirty="0"/>
          </a:p>
        </p:txBody>
      </p:sp>
      <p:graphicFrame>
        <p:nvGraphicFramePr>
          <p:cNvPr id="4" name="Chart 3"/>
          <p:cNvGraphicFramePr>
            <a:graphicFrameLocks/>
          </p:cNvGraphicFramePr>
          <p:nvPr/>
        </p:nvGraphicFramePr>
        <p:xfrm>
          <a:off x="928662" y="3143248"/>
          <a:ext cx="7358114" cy="3214710"/>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GB" smtClean="0"/>
              <a:t>*(Excludes N/A category)</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1076</Words>
  <Application>Microsoft Office PowerPoint</Application>
  <PresentationFormat>On-screen Show (4:3)</PresentationFormat>
  <Paragraphs>112</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UCU Stratford-on-Avon Branch</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lpstr>Work-Related Stress Survey</vt:lpstr>
    </vt:vector>
  </TitlesOfParts>
  <Company>Stratford upon Avon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Authorised User</dc:creator>
  <cp:lastModifiedBy>Authorised User</cp:lastModifiedBy>
  <cp:revision>39</cp:revision>
  <dcterms:created xsi:type="dcterms:W3CDTF">2008-11-25T14:44:29Z</dcterms:created>
  <dcterms:modified xsi:type="dcterms:W3CDTF">2008-11-28T16:25:42Z</dcterms:modified>
</cp:coreProperties>
</file>