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67" r:id="rId6"/>
    <p:sldId id="258" r:id="rId7"/>
    <p:sldId id="351" r:id="rId8"/>
    <p:sldId id="336" r:id="rId9"/>
    <p:sldId id="259" r:id="rId10"/>
    <p:sldId id="263" r:id="rId11"/>
    <p:sldId id="335" r:id="rId12"/>
    <p:sldId id="334" r:id="rId13"/>
    <p:sldId id="337" r:id="rId14"/>
    <p:sldId id="338" r:id="rId15"/>
    <p:sldId id="339" r:id="rId16"/>
    <p:sldId id="340" r:id="rId17"/>
    <p:sldId id="345" r:id="rId18"/>
    <p:sldId id="346" r:id="rId19"/>
    <p:sldId id="347" r:id="rId20"/>
    <p:sldId id="348" r:id="rId21"/>
    <p:sldId id="297" r:id="rId22"/>
    <p:sldId id="296" r:id="rId23"/>
    <p:sldId id="352" r:id="rId24"/>
    <p:sldId id="350" r:id="rId25"/>
  </p:sldIdLst>
  <p:sldSz cx="9144000" cy="6858000" type="screen4x3"/>
  <p:notesSz cx="6810375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193E8-6F85-04C2-2451-CB8A5FFD4E3D}" v="79" dt="2020-06-24T17:29:01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60" y="-11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AA725B-038F-45AF-BEC2-2210C217C1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88342" tIns="44172" rIns="88342" bIns="4417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F2690-90DF-4DF9-93F5-9F354E8FAA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wrap="square" lIns="88342" tIns="44172" rIns="88342" bIns="441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9D4D69-4F7C-4349-B9B4-772FABB8DBE7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42C37A-EC87-4484-BC0C-89B722FC27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88342" tIns="44172" rIns="88342" bIns="4417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C0C21-F42E-437A-8BD5-D8CD6AE6A0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7625" y="9442450"/>
            <a:ext cx="2951163" cy="498475"/>
          </a:xfrm>
          <a:prstGeom prst="rect">
            <a:avLst/>
          </a:prstGeom>
        </p:spPr>
        <p:txBody>
          <a:bodyPr vert="horz" wrap="square" lIns="88342" tIns="44172" rIns="88342" bIns="441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A9830B4-BB6E-44F1-AC14-E713AAB8C00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D21D8-CED5-40D9-AE26-3675A99AD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88342" tIns="44172" rIns="88342" bIns="4417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FAB5F-01A2-4747-BDDD-7950D7D73E8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wrap="square" lIns="88342" tIns="44172" rIns="88342" bIns="441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76C13A-CF70-4DB0-A1AA-8F18597B05CD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D61E25-2212-43CE-8242-FCACF8BCDF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2" tIns="44172" rIns="88342" bIns="44172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69ABBB9-BD0F-49B8-B5E9-F33AEE2EE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8300" cy="4473575"/>
          </a:xfrm>
          <a:prstGeom prst="rect">
            <a:avLst/>
          </a:prstGeom>
        </p:spPr>
        <p:txBody>
          <a:bodyPr vert="horz" wrap="square" lIns="88342" tIns="44172" rIns="88342" bIns="4417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GB" alt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ED4C1-74BB-4FD8-8C73-1765DDF74B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88342" tIns="44172" rIns="88342" bIns="4417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B543A-C4FF-4246-B1E2-E724758488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7625" y="9442450"/>
            <a:ext cx="2951163" cy="498475"/>
          </a:xfrm>
          <a:prstGeom prst="rect">
            <a:avLst/>
          </a:prstGeom>
        </p:spPr>
        <p:txBody>
          <a:bodyPr vert="horz" wrap="square" lIns="88342" tIns="44172" rIns="88342" bIns="441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9095FDE-954B-46F3-819D-EC8414B0BAB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10DEF-AA24-447F-BB72-A7E1063D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5C399-F9A8-4DC5-9D37-BCCE05EFBF09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F5424-E871-4049-88BE-3CFECBC4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53BDD-0DE7-4EE2-886C-D59FEF978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B7720-1517-49FA-8675-6CEE2DFD41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438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BF8DB-291D-462F-B724-C4ADA14F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B183B-70BB-4950-B970-79F05A9D2E20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A4CF4-E572-4324-84EE-12F5FECF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A710C-B306-4062-9D61-3E54981C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03788-3AB5-4871-A2FF-D3B336216F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755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34B1B-EB1A-47B2-A613-68774FF6F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E7101-FED2-449A-B04F-11D6DB2F3F7F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B93ED-21F1-4E50-A0B8-789B5342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06137-8560-43A9-8652-F6B4EF24D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ED860-E0FE-4B02-82BD-5926675DF2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193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51A8A-A13A-4E77-ADD1-CB5AE7FFA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2DD00-7A5F-4C78-BC9B-93F4E8B7048F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AFBB6-BA8C-41CC-BFB2-791D160F4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6AA13-32AC-495E-8A0E-2092A592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9585E-4F24-45A8-8E59-D538FC81B9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02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BBFB8-F7E9-4508-B30E-76A3D9DE0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6ED26-773D-4892-AAF0-442ADEE6FF7F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D457C-AF27-45BF-BCDB-107D9CFF3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4267B-8BE5-40A3-8169-DF21CBBB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72925-825C-4E5A-8DFA-81197C2929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194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2B867B-4016-4D22-8925-D734B080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23FA5-1A1D-4F48-9B36-C13907575669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5F4700-B2F3-4F84-AB8A-73985E04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EA5C22-5130-4EA8-B392-42ED517C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77E04-A770-4B1A-B7E2-D7A09ABA82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4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0A42FC-53D9-42FD-9820-4EC21A84F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D2379-4090-4025-B655-8F3B875B2ABD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3B93B64-6E6C-448D-B862-553ED41B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A9A7BEF-DD8B-4EBB-95A0-637CCFE27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717E0-E9D1-481B-AFD8-898851B548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4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822C30-9261-460E-9331-26FC85E7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B0963-C5EB-45E5-A65B-36623B195460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4B954C9-5561-4450-8379-96351EC1A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996ABD1-22E2-4A29-9F33-BBC8EA23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6FBE6-EC91-4783-A93D-D58C7F5D91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399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4CAF04F-35A4-4CCB-A5E4-0836F370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BE3D0-3E4A-430C-AB39-F4E5B721C3B4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2B85D3-F264-4BF1-957C-81343F70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0286E4-0C44-4E36-9B40-380A6B643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FB2D1-20AC-4138-B247-0CE4E35554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966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A3D7A3-E645-4E41-9D9B-E0F34DA96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6C2-1928-4982-B50D-46DFC27E20F0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778D25-04EE-4D7C-85E0-2AF775B2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ABAEDA-A7B3-4972-80F7-D54EAFB3C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35E5C-D34B-44E3-9F70-02B99A8844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332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1565D8-D266-4A05-BA54-C9A36953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20F91-815D-4161-82FD-14593524CD4D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3C9E6D-6DC6-4D01-BB71-A3BB5B68A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FEBCE1-84EF-49DD-9F77-1C3F28F6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FD4EA-7E14-4457-BCE0-B4C4B2966E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396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508561B-43EF-4CE4-8F25-EE638679B07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D6E5B34-FAB3-4A2C-9BA8-6F8EDED01D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A280D-0C3A-4112-AC80-1CC7FCEE4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AC9C088-F4F7-4AE0-9322-F320734F764F}" type="datetime1">
              <a:rPr lang="en-US" altLang="en-US"/>
              <a:pPr>
                <a:defRPr/>
              </a:pPr>
              <a:t>8/24/2020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45C41-7F5E-49CC-ACDF-87C90AC86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044C6-E4F1-4FDF-8CCC-79E4338DC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0B89129-8BC3-40E1-9E97-5BF2FC2FFEA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onkhe.com/blogs/the-search-for-savings/" TargetMode="External"/><Relationship Id="rId2" Type="http://schemas.openxmlformats.org/officeDocument/2006/relationships/hyperlink" Target="https://ucusussex.wixsite.com/ucusussex/post/the-mcgettigan-repor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oc.co.uk/funding-and-corporate-services/funding-and-finance/funding" TargetMode="External"/><Relationship Id="rId4" Type="http://schemas.openxmlformats.org/officeDocument/2006/relationships/hyperlink" Target="https://www.bufdg.ac.uk/understanding-finan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sa.ac.uk/data-and-analysis/finances" TargetMode="External"/><Relationship Id="rId2" Type="http://schemas.openxmlformats.org/officeDocument/2006/relationships/hyperlink" Target="https://www.gov.uk/guidance/esfa-financial-management-college-accou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sa.ac.uk/data-and-analysis/students/where-stud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ussbriefs/institutions-most-at-risk-due-to-covid-19-a-tool-kit-for-members-and-negotiators-5829a7c2ae2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BD98A4A-F6E0-4FDD-85C6-AD5CF579E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Using financial information to challenge redundancies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F05CD54-6BDA-492D-BACD-09BBF7EE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Some key financial indicators (examples on following slides)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0822FC8B-99CB-437C-B0B3-BB88849DB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GB" altLang="en-US" sz="2400" b="1" dirty="0"/>
              <a:t>Operating surplus or deficit</a:t>
            </a:r>
          </a:p>
          <a:p>
            <a:pPr marL="1143000" lvl="1" indent="-742950">
              <a:defRPr/>
            </a:pPr>
            <a:r>
              <a:rPr lang="en-GB" sz="2000" dirty="0"/>
              <a:t>Net income minus total expenditure</a:t>
            </a:r>
          </a:p>
          <a:p>
            <a:pPr marL="400050" lvl="1" indent="0">
              <a:buFont typeface="Arial" panose="020B0604020202020204" pitchFamily="34" charset="0"/>
              <a:buNone/>
              <a:defRPr/>
            </a:pPr>
            <a:endParaRPr lang="en-GB" altLang="en-US" sz="800" b="1" dirty="0"/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GB" altLang="en-US" sz="2400" b="1" dirty="0"/>
              <a:t>Operating surplus/(deficit) as % of income</a:t>
            </a:r>
          </a:p>
          <a:p>
            <a:pPr marL="1143000" lvl="1" indent="-742950">
              <a:defRPr/>
            </a:pPr>
            <a:r>
              <a:rPr lang="en-GB" sz="2000" dirty="0"/>
              <a:t>Net income minus total expenditure divided by total income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GB" altLang="en-US" sz="2400" b="1" dirty="0"/>
              <a:t>Staff costs as a % of expenditure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GB" altLang="en-US" sz="2400" b="1" dirty="0"/>
              <a:t>Net current assets/liabilities</a:t>
            </a:r>
          </a:p>
          <a:p>
            <a:pPr lvl="1">
              <a:defRPr/>
            </a:pPr>
            <a:r>
              <a:rPr lang="en-US" altLang="en-US" sz="1600" dirty="0"/>
              <a:t>How much cash is immediately available, plus how much is invested (may or may not be immediately available)</a:t>
            </a:r>
            <a:endParaRPr lang="en-GB" altLang="en-US" sz="1600" dirty="0"/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GB" altLang="en-US" sz="2400" b="1" dirty="0"/>
              <a:t>Current ratio</a:t>
            </a:r>
          </a:p>
          <a:p>
            <a:pPr marL="685800" lvl="1">
              <a:defRPr/>
            </a:pPr>
            <a:r>
              <a:rPr lang="en-US" altLang="en-US" sz="1600" dirty="0"/>
              <a:t>Shows the ratio of immediately available cash against the total short term debt due within a year.  Shows whether an institution can meet their immediate repayments without withdrawing from reserves</a:t>
            </a:r>
            <a:endParaRPr lang="en-GB" altLang="en-US" sz="1600" dirty="0"/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GB" altLang="en-US" sz="2400" b="1" dirty="0"/>
              <a:t>Long-term debts as a % of income</a:t>
            </a:r>
          </a:p>
          <a:p>
            <a:pPr>
              <a:defRPr/>
            </a:pPr>
            <a:endParaRPr lang="en-GB" altLang="en-US" sz="2400" b="1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C62928DE-EB45-4EC9-8ECB-C74D6A3C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21BDCC-4BF0-43FE-B045-11C23EA6DB90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D7E77AC-41FA-4C8A-9532-A9990733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1. Operating surplus or deficit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58755E2-B9A9-43B9-BF59-A5C2D389B2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570788" cy="4550160"/>
        </p:xfrm>
        <a:graphic>
          <a:graphicData uri="http://schemas.openxmlformats.org/drawingml/2006/table">
            <a:tbl>
              <a:tblPr/>
              <a:tblGrid>
                <a:gridCol w="512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5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 Andrews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2010-11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£000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9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income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165,706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9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Minus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6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expenditure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160,493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9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6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Operating surplus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5,213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62" name="Slide Number Placeholder 3">
            <a:extLst>
              <a:ext uri="{FF2B5EF4-FFF2-40B4-BE49-F238E27FC236}">
                <a16:creationId xmlns:a16="http://schemas.microsoft.com/office/drawing/2014/main" id="{2CD6A4B8-8A6A-4007-98FE-F40CB9C31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27D7C6-9E9E-4479-97E3-BD8C0F92AD32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5AB82CD-9410-4DF6-829B-3838D63BC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92163"/>
          </a:xfrm>
        </p:spPr>
        <p:txBody>
          <a:bodyPr/>
          <a:lstStyle/>
          <a:p>
            <a:r>
              <a:rPr lang="en-GB" altLang="en-US" sz="3600" b="1"/>
              <a:t>2. Operating surplus/deficit as % of income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DF22D4F-5B33-4640-9254-DD1A827400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18488" cy="4716661"/>
        </p:xfrm>
        <a:graphic>
          <a:graphicData uri="http://schemas.openxmlformats.org/drawingml/2006/table">
            <a:tbl>
              <a:tblPr/>
              <a:tblGrid>
                <a:gridCol w="519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57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 Andrews 2010-11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£000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Operating surplus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5,213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Divided by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income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165,706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0.03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x 100 for Percent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1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 op. surplus as a % of income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3.15%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1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Rounded to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3.2%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392" name="Slide Number Placeholder 3">
            <a:extLst>
              <a:ext uri="{FF2B5EF4-FFF2-40B4-BE49-F238E27FC236}">
                <a16:creationId xmlns:a16="http://schemas.microsoft.com/office/drawing/2014/main" id="{274EE093-2DEA-4F70-A892-43979D82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729062-3C01-48A1-B4A0-CD67D7ACC453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289A472-DF3E-4467-B747-4A6BB5BE5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3. Staff costs as a % of expenditure</a:t>
            </a:r>
            <a:endParaRPr lang="en-GB" alt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0DAD331-14A3-48C1-82D5-4413C9EDAD2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362950" cy="5218115"/>
        </p:xfrm>
        <a:graphic>
          <a:graphicData uri="http://schemas.openxmlformats.org/drawingml/2006/table">
            <a:tbl>
              <a:tblPr/>
              <a:tblGrid>
                <a:gridCol w="6202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6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 Andrews 2010-11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£000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Staff costs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92,727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Divided 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expenditure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160,493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0.577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x 100 for percent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7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 staff costs as a % of expenditure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57.77%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Rounded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57.8%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416" name="Slide Number Placeholder 3">
            <a:extLst>
              <a:ext uri="{FF2B5EF4-FFF2-40B4-BE49-F238E27FC236}">
                <a16:creationId xmlns:a16="http://schemas.microsoft.com/office/drawing/2014/main" id="{9C7AA5EB-41F3-482E-B930-DA26A8A0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AAD267-9797-4989-B401-3D36F2210E1A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87A80DA-4B01-4454-8EDF-8B0541A64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4. Net current assets/liabilities</a:t>
            </a:r>
            <a:endParaRPr lang="en-GB" alt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0C5315C-60CD-4BEA-94C3-48FF7FB112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47050" cy="4603749"/>
        </p:xfrm>
        <a:graphic>
          <a:graphicData uri="http://schemas.openxmlformats.org/drawingml/2006/table">
            <a:tbl>
              <a:tblPr/>
              <a:tblGrid>
                <a:gridCol w="613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1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 Andrews Balance Sheets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Consolidated at 31 July 2011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£000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9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current assets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24,968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Minus money owed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9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Creditors – due within 1 year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(40,466)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9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Net current liabilities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(15,498)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34" name="Slide Number Placeholder 3">
            <a:extLst>
              <a:ext uri="{FF2B5EF4-FFF2-40B4-BE49-F238E27FC236}">
                <a16:creationId xmlns:a16="http://schemas.microsoft.com/office/drawing/2014/main" id="{F89D3E05-8F69-41C8-A103-F8952EAF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7AE51C-0487-455F-A3E1-0E1F241D4E08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A153E36-7097-487C-BD0D-B7C173552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5. Current ratio of assets:liabilities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0DE960-702C-4E09-850A-CF17FBE544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31150" cy="4480476"/>
        </p:xfrm>
        <a:graphic>
          <a:graphicData uri="http://schemas.openxmlformats.org/drawingml/2006/table">
            <a:tbl>
              <a:tblPr/>
              <a:tblGrid>
                <a:gridCol w="548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7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 Andrews Balance Sheets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Consolidated at 31 July 2011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£000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current assets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24,968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Divided by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7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owed to Creditors – due within 1 year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(40,466)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0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 current ratio of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0.617 : 1.00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Rounded to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0.62 : 1.00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087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So for every £1.00 it owed, St Andrews only had 62p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460" name="Slide Number Placeholder 3">
            <a:extLst>
              <a:ext uri="{FF2B5EF4-FFF2-40B4-BE49-F238E27FC236}">
                <a16:creationId xmlns:a16="http://schemas.microsoft.com/office/drawing/2014/main" id="{CFDC7C6D-3743-4D28-BAEE-19C2A436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CC541A-37BF-45C8-BA9E-24492375B792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4FCE7F46-0AB2-4C9B-B36F-4242E0CB3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6. Long-term debts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164305D-D441-4917-8F68-5188B5EA12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9713" cy="3989388"/>
        </p:xfrm>
        <a:graphic>
          <a:graphicData uri="http://schemas.openxmlformats.org/drawingml/2006/table">
            <a:tbl>
              <a:tblPr/>
              <a:tblGrid>
                <a:gridCol w="562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1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 Andrews Balance Sheets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Consolidated at 31 July 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£000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1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Money owed 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Creditors - amounts due after more than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(91,665)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73" name="Slide Number Placeholder 3">
            <a:extLst>
              <a:ext uri="{FF2B5EF4-FFF2-40B4-BE49-F238E27FC236}">
                <a16:creationId xmlns:a16="http://schemas.microsoft.com/office/drawing/2014/main" id="{EC339BA1-AB82-48B0-8F9E-87ED72E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D6338C-10B8-41ED-8D77-8B37E12B6E1F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FA91B1B-DBDC-4EFF-898D-04677E88A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Long-term debts as % of income</a:t>
            </a:r>
            <a:endParaRPr lang="en-GB" alt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9A071C3-B68B-4956-B415-4F99C8192D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2588" cy="4907238"/>
        </p:xfrm>
        <a:graphic>
          <a:graphicData uri="http://schemas.openxmlformats.org/drawingml/2006/table">
            <a:tbl>
              <a:tblPr/>
              <a:tblGrid>
                <a:gridCol w="5843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8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St Andrews Balance Sheets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Consolidated at 31 July 2011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£000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Creditors - amounts due after more than 1 year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(91,665)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Divided by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ヒラギノ角ゴ Pro W3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Total income 2010-11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165,706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=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0.553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x 100 =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55.3%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4819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ヒラギノ角ゴ Pro W3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ヒラギノ角ゴ Pro W3" charset="-128"/>
                        </a:rPr>
                        <a:t>So St Andrews’ long-term debts were 55.3% of total income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508" name="Slide Number Placeholder 3">
            <a:extLst>
              <a:ext uri="{FF2B5EF4-FFF2-40B4-BE49-F238E27FC236}">
                <a16:creationId xmlns:a16="http://schemas.microsoft.com/office/drawing/2014/main" id="{840D1BD4-61FD-45BA-83C2-4D6E71085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30CCFB-2F45-4DA3-B0D6-1317ABEA524B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C7CC-E825-4AFD-9C06-93E696972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en-US" sz="4000" dirty="0"/>
              <a:t>How much cash does the employer have?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EA340F20-40E9-4FAC-A514-0D1E25CAF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Income and expenditure account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/>
              <a:t>Did the institution make a surplus or deficit?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Balance sheet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/>
              <a:t>Did the institution have any net current assets in cash or near-cash after allowing for the money it owes over the next 12 months?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F67666AB-19DD-458D-98DF-00511854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6A60AA-C40E-463F-9673-0D89CD949358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>
            <a:extLst>
              <a:ext uri="{FF2B5EF4-FFF2-40B4-BE49-F238E27FC236}">
                <a16:creationId xmlns:a16="http://schemas.microsoft.com/office/drawing/2014/main" id="{DFD3A710-F622-45D6-9A02-5469295A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31E5A2-990E-4E5C-90C6-769BB7FA912F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22531" name="TextBox 2">
            <a:extLst>
              <a:ext uri="{FF2B5EF4-FFF2-40B4-BE49-F238E27FC236}">
                <a16:creationId xmlns:a16="http://schemas.microsoft.com/office/drawing/2014/main" id="{9A65426B-5C6C-46FA-8CD1-CDAB9A07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785813"/>
            <a:ext cx="171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2532" name="TextBox 3">
            <a:extLst>
              <a:ext uri="{FF2B5EF4-FFF2-40B4-BE49-F238E27FC236}">
                <a16:creationId xmlns:a16="http://schemas.microsoft.com/office/drawing/2014/main" id="{B16070A4-26B3-49D1-8EDE-AF10940BB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642938"/>
            <a:ext cx="20716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Income &amp;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expenditure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account</a:t>
            </a:r>
            <a:endParaRPr lang="en-GB" altLang="en-US" sz="2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B43CE9-E0A5-4156-AA8B-BC7D8B03742D}"/>
              </a:ext>
            </a:extLst>
          </p:cNvPr>
          <p:cNvSpPr/>
          <p:nvPr/>
        </p:nvSpPr>
        <p:spPr>
          <a:xfrm>
            <a:off x="500063" y="2143125"/>
            <a:ext cx="1357312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chemeClr val="tx1"/>
                </a:solidFill>
              </a:rPr>
              <a:t>Income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i="1" dirty="0">
                <a:solidFill>
                  <a:schemeClr val="tx1"/>
                </a:solidFill>
              </a:rPr>
              <a:t>minus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chemeClr val="tx1"/>
                </a:solidFill>
              </a:rPr>
              <a:t>Expenditure</a:t>
            </a: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87F1EBA2-C020-4154-B6EB-57CFF28E9B40}"/>
              </a:ext>
            </a:extLst>
          </p:cNvPr>
          <p:cNvSpPr/>
          <p:nvPr/>
        </p:nvSpPr>
        <p:spPr>
          <a:xfrm>
            <a:off x="928688" y="3571875"/>
            <a:ext cx="484187" cy="2071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C7D894-EB5F-496E-A219-0B20C5E02C13}"/>
              </a:ext>
            </a:extLst>
          </p:cNvPr>
          <p:cNvSpPr/>
          <p:nvPr/>
        </p:nvSpPr>
        <p:spPr>
          <a:xfrm>
            <a:off x="500063" y="5929313"/>
            <a:ext cx="1428750" cy="6429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chemeClr val="tx1"/>
                </a:solidFill>
              </a:rPr>
              <a:t>Surplus /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chemeClr val="tx1"/>
                </a:solidFill>
              </a:rPr>
              <a:t>(Deficit)</a:t>
            </a:r>
          </a:p>
        </p:txBody>
      </p:sp>
      <p:sp>
        <p:nvSpPr>
          <p:cNvPr id="8" name="Bent Arrow 7">
            <a:extLst>
              <a:ext uri="{FF2B5EF4-FFF2-40B4-BE49-F238E27FC236}">
                <a16:creationId xmlns:a16="http://schemas.microsoft.com/office/drawing/2014/main" id="{4ECFAD0F-85D8-40D3-9388-0EE06E98D2D0}"/>
              </a:ext>
            </a:extLst>
          </p:cNvPr>
          <p:cNvSpPr/>
          <p:nvPr/>
        </p:nvSpPr>
        <p:spPr>
          <a:xfrm>
            <a:off x="1714500" y="5000625"/>
            <a:ext cx="814388" cy="78581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C66502-17D6-432C-AE26-6BB5789AF2F0}"/>
              </a:ext>
            </a:extLst>
          </p:cNvPr>
          <p:cNvSpPr/>
          <p:nvPr/>
        </p:nvSpPr>
        <p:spPr>
          <a:xfrm>
            <a:off x="2714625" y="4857750"/>
            <a:ext cx="5857875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b="1">
                <a:latin typeface="Calibri" panose="020F0502020204030204" pitchFamily="34" charset="0"/>
              </a:rPr>
              <a:t>Reserves</a:t>
            </a:r>
            <a:endParaRPr lang="en-GB" altLang="en-US" sz="1800"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GB" altLang="en-US" sz="1800">
                <a:latin typeface="Calibri" panose="020F0502020204030204" pitchFamily="34" charset="0"/>
              </a:rPr>
              <a:t>‘Income &amp; expenditure account’ or ‘General account’</a:t>
            </a:r>
          </a:p>
          <a:p>
            <a:pPr eaLnBrk="1" hangingPunct="1">
              <a:defRPr/>
            </a:pPr>
            <a:r>
              <a:rPr lang="en-GB" altLang="en-US" sz="1400" i="1">
                <a:latin typeface="Calibri" panose="020F0502020204030204" pitchFamily="34" charset="0"/>
              </a:rPr>
              <a:t>minus</a:t>
            </a:r>
            <a:r>
              <a:rPr lang="en-GB" altLang="en-US" sz="1400">
                <a:latin typeface="Calibri" panose="020F0502020204030204" pitchFamily="34" charset="0"/>
              </a:rPr>
              <a:t> pension reserve</a:t>
            </a:r>
          </a:p>
          <a:p>
            <a:pPr eaLnBrk="1" hangingPunct="1">
              <a:defRPr/>
            </a:pPr>
            <a:r>
              <a:rPr lang="en-GB" altLang="en-US" sz="1800">
                <a:latin typeface="Calibri" panose="020F0502020204030204" pitchFamily="34" charset="0"/>
              </a:rPr>
              <a:t>Other reserves: Restricted reserve; revaluation reserve</a:t>
            </a:r>
          </a:p>
          <a:p>
            <a:pPr eaLnBrk="1" hangingPunct="1">
              <a:defRPr/>
            </a:pPr>
            <a:r>
              <a:rPr lang="en-GB" altLang="en-US" sz="1800">
                <a:latin typeface="Calibri" panose="020F0502020204030204" pitchFamily="34" charset="0"/>
              </a:rPr>
              <a:t>-------------------------------</a:t>
            </a:r>
          </a:p>
          <a:p>
            <a:pPr eaLnBrk="1" hangingPunct="1">
              <a:defRPr/>
            </a:pPr>
            <a:r>
              <a:rPr lang="en-GB" altLang="en-US" sz="1800">
                <a:latin typeface="Calibri" panose="020F0502020204030204" pitchFamily="34" charset="0"/>
              </a:rPr>
              <a:t>Other items: eg deferred capital grants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E779BE-E762-453E-B999-D14E24601021}"/>
              </a:ext>
            </a:extLst>
          </p:cNvPr>
          <p:cNvSpPr/>
          <p:nvPr/>
        </p:nvSpPr>
        <p:spPr>
          <a:xfrm>
            <a:off x="3786188" y="285750"/>
            <a:ext cx="1571625" cy="33575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b="1">
                <a:latin typeface="Calibri" panose="020F0502020204030204" pitchFamily="34" charset="0"/>
              </a:rPr>
              <a:t>Assets</a:t>
            </a:r>
            <a:endParaRPr lang="en-GB" altLang="en-US" sz="1800">
              <a:latin typeface="Calibri" panose="020F0502020204030204" pitchFamily="34" charset="0"/>
            </a:endParaRPr>
          </a:p>
          <a:p>
            <a:pPr eaLnBrk="1" hangingPunct="1">
              <a:defRPr/>
            </a:pPr>
            <a:endParaRPr lang="en-GB" altLang="en-US" sz="1800" b="1"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GB" altLang="en-US" sz="1800" b="1">
                <a:latin typeface="Calibri" panose="020F0502020204030204" pitchFamily="34" charset="0"/>
              </a:rPr>
              <a:t>Fixed</a:t>
            </a:r>
            <a:r>
              <a:rPr lang="en-GB" altLang="en-US" sz="1800">
                <a:latin typeface="Calibri" panose="020F0502020204030204" pitchFamily="34" charset="0"/>
              </a:rPr>
              <a:t>  - buildings, equipment</a:t>
            </a:r>
          </a:p>
          <a:p>
            <a:pPr eaLnBrk="1" hangingPunct="1">
              <a:defRPr/>
            </a:pPr>
            <a:r>
              <a:rPr lang="en-GB" altLang="en-US" sz="1800">
                <a:latin typeface="Calibri" panose="020F0502020204030204" pitchFamily="34" charset="0"/>
              </a:rPr>
              <a:t>---------------</a:t>
            </a:r>
          </a:p>
          <a:p>
            <a:pPr eaLnBrk="1" hangingPunct="1">
              <a:defRPr/>
            </a:pPr>
            <a:r>
              <a:rPr lang="en-GB" altLang="en-US" sz="1800" b="1">
                <a:latin typeface="Calibri" panose="020F0502020204030204" pitchFamily="34" charset="0"/>
              </a:rPr>
              <a:t>Current</a:t>
            </a:r>
            <a:r>
              <a:rPr lang="en-GB" altLang="en-US" sz="1800">
                <a:latin typeface="Calibri" panose="020F0502020204030204" pitchFamily="34" charset="0"/>
              </a:rPr>
              <a:t> – stock, debtors, investments, cash</a:t>
            </a:r>
          </a:p>
        </p:txBody>
      </p:sp>
      <p:sp>
        <p:nvSpPr>
          <p:cNvPr id="12" name="Bent Arrow 11">
            <a:extLst>
              <a:ext uri="{FF2B5EF4-FFF2-40B4-BE49-F238E27FC236}">
                <a16:creationId xmlns:a16="http://schemas.microsoft.com/office/drawing/2014/main" id="{19DC0F3B-433E-491C-A47F-72183B0685E0}"/>
              </a:ext>
            </a:extLst>
          </p:cNvPr>
          <p:cNvSpPr/>
          <p:nvPr/>
        </p:nvSpPr>
        <p:spPr>
          <a:xfrm>
            <a:off x="2928938" y="1714500"/>
            <a:ext cx="814387" cy="30003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22540" name="TextBox 12">
            <a:extLst>
              <a:ext uri="{FF2B5EF4-FFF2-40B4-BE49-F238E27FC236}">
                <a16:creationId xmlns:a16="http://schemas.microsoft.com/office/drawing/2014/main" id="{DBE14BA2-14BC-4ED3-9624-97530467F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642938"/>
            <a:ext cx="1285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Balance sheet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371F6BC-2FAC-4D98-B5F5-AED5909BF9C9}"/>
              </a:ext>
            </a:extLst>
          </p:cNvPr>
          <p:cNvCxnSpPr/>
          <p:nvPr/>
        </p:nvCxnSpPr>
        <p:spPr>
          <a:xfrm rot="5400000">
            <a:off x="286544" y="2713832"/>
            <a:ext cx="41433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2B03AA-AF21-42E2-9BEA-18170C241D85}"/>
              </a:ext>
            </a:extLst>
          </p:cNvPr>
          <p:cNvCxnSpPr/>
          <p:nvPr/>
        </p:nvCxnSpPr>
        <p:spPr>
          <a:xfrm>
            <a:off x="3786188" y="4714875"/>
            <a:ext cx="44291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2AB14CE-C5B7-45B1-8B48-AFD08698309E}"/>
              </a:ext>
            </a:extLst>
          </p:cNvPr>
          <p:cNvCxnSpPr/>
          <p:nvPr/>
        </p:nvCxnSpPr>
        <p:spPr>
          <a:xfrm rot="5400000">
            <a:off x="1891506" y="6036469"/>
            <a:ext cx="9302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4" name="TextBox 38">
            <a:extLst>
              <a:ext uri="{FF2B5EF4-FFF2-40B4-BE49-F238E27FC236}">
                <a16:creationId xmlns:a16="http://schemas.microsoft.com/office/drawing/2014/main" id="{FE53E151-6F02-4764-92B3-2249F8BC4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214313"/>
            <a:ext cx="755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minus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40B7BD-E60F-4F9A-BAB5-BB2FD20BCB53}"/>
              </a:ext>
            </a:extLst>
          </p:cNvPr>
          <p:cNvSpPr/>
          <p:nvPr/>
        </p:nvSpPr>
        <p:spPr>
          <a:xfrm>
            <a:off x="5929313" y="571500"/>
            <a:ext cx="2214562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/>
                </a:solidFill>
              </a:rPr>
              <a:t>Current &amp; long-term </a:t>
            </a:r>
            <a:r>
              <a:rPr lang="en-GB" sz="1800" b="1" dirty="0">
                <a:solidFill>
                  <a:schemeClr val="tx1"/>
                </a:solidFill>
              </a:rPr>
              <a:t>liabilities</a:t>
            </a:r>
          </a:p>
        </p:txBody>
      </p:sp>
      <p:sp>
        <p:nvSpPr>
          <p:cNvPr id="22546" name="TextBox 40">
            <a:extLst>
              <a:ext uri="{FF2B5EF4-FFF2-40B4-BE49-F238E27FC236}">
                <a16:creationId xmlns:a16="http://schemas.microsoft.com/office/drawing/2014/main" id="{E4987571-46D5-4A26-9905-9848BED90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1928813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equals</a:t>
            </a:r>
          </a:p>
        </p:txBody>
      </p:sp>
      <p:sp>
        <p:nvSpPr>
          <p:cNvPr id="22547" name="TextBox 41">
            <a:extLst>
              <a:ext uri="{FF2B5EF4-FFF2-40B4-BE49-F238E27FC236}">
                <a16:creationId xmlns:a16="http://schemas.microsoft.com/office/drawing/2014/main" id="{32B95D2D-5567-4C93-96B3-31436D392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1214438"/>
            <a:ext cx="592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and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C53E2CF-ADE7-4C73-8664-0EF5E86FE076}"/>
              </a:ext>
            </a:extLst>
          </p:cNvPr>
          <p:cNvSpPr/>
          <p:nvPr/>
        </p:nvSpPr>
        <p:spPr>
          <a:xfrm>
            <a:off x="5929313" y="1571625"/>
            <a:ext cx="2214562" cy="357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/>
                </a:solidFill>
              </a:rPr>
              <a:t>Pension liability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2623CB8-9A96-4F04-8379-0DA97745186E}"/>
              </a:ext>
            </a:extLst>
          </p:cNvPr>
          <p:cNvSpPr/>
          <p:nvPr/>
        </p:nvSpPr>
        <p:spPr>
          <a:xfrm>
            <a:off x="5929313" y="2286000"/>
            <a:ext cx="2214562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/>
                </a:solidFill>
              </a:rPr>
              <a:t>Total net assets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err="1">
                <a:solidFill>
                  <a:schemeClr val="tx1"/>
                </a:solidFill>
              </a:rPr>
              <a:t>Incl</a:t>
            </a:r>
            <a:r>
              <a:rPr lang="en-GB" sz="1400" dirty="0">
                <a:solidFill>
                  <a:schemeClr val="tx1"/>
                </a:solidFill>
              </a:rPr>
              <a:t>  pension liability</a:t>
            </a:r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0E73DA3F-9C43-4535-83C1-1F7D9031CDE4}"/>
              </a:ext>
            </a:extLst>
          </p:cNvPr>
          <p:cNvSpPr/>
          <p:nvPr/>
        </p:nvSpPr>
        <p:spPr>
          <a:xfrm>
            <a:off x="5500688" y="285750"/>
            <a:ext cx="214312" cy="331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C5F2A6-9F30-4125-B9C6-615C6153FFB2}"/>
              </a:ext>
            </a:extLst>
          </p:cNvPr>
          <p:cNvSpPr/>
          <p:nvPr/>
        </p:nvSpPr>
        <p:spPr>
          <a:xfrm>
            <a:off x="5929313" y="3286125"/>
            <a:ext cx="2643187" cy="1285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b="1">
                <a:latin typeface="Calibri" panose="020F0502020204030204" pitchFamily="34" charset="0"/>
              </a:rPr>
              <a:t>Current assets</a:t>
            </a:r>
            <a:r>
              <a:rPr lang="en-GB" altLang="en-US" sz="1800">
                <a:latin typeface="Calibri" panose="020F0502020204030204" pitchFamily="34" charset="0"/>
              </a:rPr>
              <a:t> – cash, or sellable items </a:t>
            </a:r>
            <a:r>
              <a:rPr lang="en-GB" altLang="en-US" sz="1800" i="1">
                <a:latin typeface="Calibri" panose="020F0502020204030204" pitchFamily="34" charset="0"/>
              </a:rPr>
              <a:t>minus</a:t>
            </a:r>
          </a:p>
          <a:p>
            <a:pPr eaLnBrk="1" hangingPunct="1">
              <a:defRPr/>
            </a:pPr>
            <a:r>
              <a:rPr lang="en-GB" altLang="en-US" sz="1800" b="1">
                <a:latin typeface="Calibri" panose="020F0502020204030204" pitchFamily="34" charset="0"/>
              </a:rPr>
              <a:t>Current liabilities </a:t>
            </a:r>
            <a:r>
              <a:rPr lang="en-GB" altLang="en-US" sz="1800">
                <a:latin typeface="Calibri" panose="020F0502020204030204" pitchFamily="34" charset="0"/>
              </a:rPr>
              <a:t>– debts payable within 1 year</a:t>
            </a:r>
          </a:p>
        </p:txBody>
      </p:sp>
      <p:sp>
        <p:nvSpPr>
          <p:cNvPr id="55" name="Down Arrow 54">
            <a:extLst>
              <a:ext uri="{FF2B5EF4-FFF2-40B4-BE49-F238E27FC236}">
                <a16:creationId xmlns:a16="http://schemas.microsoft.com/office/drawing/2014/main" id="{09BDA04A-F653-4A92-88DC-62205EE6E5EC}"/>
              </a:ext>
            </a:extLst>
          </p:cNvPr>
          <p:cNvSpPr/>
          <p:nvPr/>
        </p:nvSpPr>
        <p:spPr>
          <a:xfrm>
            <a:off x="7215188" y="1285875"/>
            <a:ext cx="142875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/>
          </a:p>
        </p:txBody>
      </p:sp>
      <p:sp>
        <p:nvSpPr>
          <p:cNvPr id="56" name="Down Arrow 55">
            <a:extLst>
              <a:ext uri="{FF2B5EF4-FFF2-40B4-BE49-F238E27FC236}">
                <a16:creationId xmlns:a16="http://schemas.microsoft.com/office/drawing/2014/main" id="{BC677A6B-C085-4B23-8B75-65B51DD369D0}"/>
              </a:ext>
            </a:extLst>
          </p:cNvPr>
          <p:cNvSpPr/>
          <p:nvPr/>
        </p:nvSpPr>
        <p:spPr>
          <a:xfrm>
            <a:off x="7215188" y="2000250"/>
            <a:ext cx="142875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B792797-E204-4619-9EA1-35DFD523A54B}"/>
              </a:ext>
            </a:extLst>
          </p:cNvPr>
          <p:cNvCxnSpPr/>
          <p:nvPr/>
        </p:nvCxnSpPr>
        <p:spPr>
          <a:xfrm>
            <a:off x="5715000" y="3071813"/>
            <a:ext cx="2714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5" name="TextBox 62">
            <a:extLst>
              <a:ext uri="{FF2B5EF4-FFF2-40B4-BE49-F238E27FC236}">
                <a16:creationId xmlns:a16="http://schemas.microsoft.com/office/drawing/2014/main" id="{1852103F-3BFE-487B-B03D-2241C5BCF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0" y="3857625"/>
            <a:ext cx="1712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Any spare cash?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E87C30FB-380A-45C5-9D44-595F803437F3}"/>
              </a:ext>
            </a:extLst>
          </p:cNvPr>
          <p:cNvCxnSpPr/>
          <p:nvPr/>
        </p:nvCxnSpPr>
        <p:spPr>
          <a:xfrm>
            <a:off x="4357688" y="4214813"/>
            <a:ext cx="1357312" cy="142875"/>
          </a:xfrm>
          <a:prstGeom prst="bentConnector3">
            <a:avLst>
              <a:gd name="adj1" fmla="val -3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E2A8A07-BEBF-499C-B4FA-ECA83D2AD909}"/>
              </a:ext>
            </a:extLst>
          </p:cNvPr>
          <p:cNvCxnSpPr/>
          <p:nvPr/>
        </p:nvCxnSpPr>
        <p:spPr>
          <a:xfrm rot="5400000">
            <a:off x="4249738" y="382270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8" name="TextBox 2">
            <a:extLst>
              <a:ext uri="{FF2B5EF4-FFF2-40B4-BE49-F238E27FC236}">
                <a16:creationId xmlns:a16="http://schemas.microsoft.com/office/drawing/2014/main" id="{C4A9F764-11F6-4C61-B2FC-238993C2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41288"/>
            <a:ext cx="3390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</a:rPr>
              <a:t>See next slide for description</a:t>
            </a:r>
            <a:endParaRPr lang="en-GB" altLang="en-US"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E57B56C-265D-4AF6-9CA4-C1025CE96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06363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/>
              <a:t>Overall strategy:</a:t>
            </a:r>
            <a:endParaRPr lang="en-GB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8AD605F6-1C87-4F12-A003-CA028F653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68413"/>
            <a:ext cx="8229600" cy="525621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GB" altLang="en-US" sz="2000" b="1" dirty="0"/>
              <a:t>1. Obtain &amp; analyse data</a:t>
            </a:r>
          </a:p>
          <a:p>
            <a:pPr lvl="1" eaLnBrk="1" hangingPunct="1">
              <a:defRPr/>
            </a:pPr>
            <a:r>
              <a:rPr lang="en-US" altLang="en-US" sz="2000" dirty="0" err="1"/>
              <a:t>Analyse</a:t>
            </a:r>
            <a:r>
              <a:rPr lang="en-US" altLang="en-US" sz="2000" dirty="0"/>
              <a:t> any modelling/forecasting provided employer</a:t>
            </a:r>
          </a:p>
          <a:p>
            <a:pPr lvl="1" eaLnBrk="1" hangingPunct="1">
              <a:defRPr/>
            </a:pPr>
            <a:r>
              <a:rPr lang="en-US" altLang="en-US" sz="2000" dirty="0"/>
              <a:t>Obtain financial data to understand the true financial picture of institution</a:t>
            </a:r>
            <a:endParaRPr lang="en-GB" altLang="en-US" sz="2000" dirty="0"/>
          </a:p>
          <a:p>
            <a:pPr lvl="1" eaLnBrk="1" hangingPunct="1">
              <a:defRPr/>
            </a:pPr>
            <a:r>
              <a:rPr lang="en-GB" altLang="en-US" sz="2000" b="1" dirty="0"/>
              <a:t>Access support from UCU members working in accountancy or finance or from UCU staff via Regional Office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en-GB" altLang="en-US" sz="2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GB" altLang="en-US" sz="2000" b="1" dirty="0"/>
              <a:t>2. Challenge the financial strategy</a:t>
            </a:r>
            <a:endParaRPr lang="en-GB" altLang="en-US" sz="2000" dirty="0"/>
          </a:p>
          <a:p>
            <a:pPr lvl="1" eaLnBrk="1" hangingPunct="1">
              <a:defRPr/>
            </a:pPr>
            <a:r>
              <a:rPr lang="en-US" altLang="en-US" sz="2000" dirty="0"/>
              <a:t>Impact on student numbers in HE will be temporary (FE impact unknown at the moment)</a:t>
            </a:r>
          </a:p>
          <a:p>
            <a:pPr lvl="1" eaLnBrk="1" hangingPunct="1">
              <a:defRPr/>
            </a:pPr>
            <a:r>
              <a:rPr lang="en-US" altLang="en-US" sz="2000" dirty="0"/>
              <a:t>Move to online provision will require more staff</a:t>
            </a:r>
            <a:endParaRPr lang="en-GB" altLang="en-US" sz="2000" dirty="0"/>
          </a:p>
          <a:p>
            <a:pPr lvl="1" eaLnBrk="1" hangingPunct="1">
              <a:defRPr/>
            </a:pPr>
            <a:r>
              <a:rPr lang="en-GB" altLang="en-US" sz="2000" dirty="0"/>
              <a:t>Target non-staff spending</a:t>
            </a:r>
          </a:p>
          <a:p>
            <a:pPr lvl="1" eaLnBrk="1" hangingPunct="1">
              <a:defRPr/>
            </a:pPr>
            <a:r>
              <a:rPr lang="en-GB" altLang="en-US" sz="2000" dirty="0"/>
              <a:t>Assess impact on students &amp; equality impact</a:t>
            </a:r>
          </a:p>
          <a:p>
            <a:pPr lvl="1" eaLnBrk="1" hangingPunct="1">
              <a:defRPr/>
            </a:pPr>
            <a:r>
              <a:rPr lang="en-GB" altLang="en-US" sz="2000" dirty="0"/>
              <a:t>Ensure any reductions are phased over as long a period as possible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GB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721643C-5CC6-4E96-9749-921DC654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B42A3E-DBB6-4C9D-8548-6DF7C8FB56BF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D8FBF463-8301-484E-AF04-8B279ADC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/>
          <a:p>
            <a:r>
              <a:rPr lang="en-US" altLang="en-US" sz="3600" b="1"/>
              <a:t>Visual guide to financial accounts (diagram on previous slide)</a:t>
            </a:r>
            <a:r>
              <a:rPr lang="en-US" altLang="en-US" sz="3600"/>
              <a:t> </a:t>
            </a:r>
            <a:br>
              <a:rPr lang="en-US" altLang="en-US"/>
            </a:br>
            <a:endParaRPr lang="en-GB" altLang="en-US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E9CCACF6-B1C3-401A-A74C-8168FCC39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600" b="1"/>
              <a:t>Income &amp; expenditure account</a:t>
            </a:r>
            <a:r>
              <a:rPr lang="en-US" altLang="en-US" sz="1600"/>
              <a:t> shows different sources of income, and where that money is spent (expenditure). </a:t>
            </a:r>
            <a:r>
              <a:rPr lang="en-US" altLang="en-US" sz="1600" i="1"/>
              <a:t>Consider what different income sources are to identify level of risk (see section below). Look critically at non-staff expenditure, and senior staff costs.</a:t>
            </a:r>
            <a:r>
              <a:rPr lang="en-US" altLang="en-US" sz="1600"/>
              <a:t> </a:t>
            </a:r>
          </a:p>
          <a:p>
            <a:endParaRPr lang="en-US" altLang="en-US" sz="1600"/>
          </a:p>
          <a:p>
            <a:r>
              <a:rPr lang="en-US" altLang="en-US" sz="1600" b="1"/>
              <a:t>Surplus/(Deficit)-</a:t>
            </a:r>
            <a:r>
              <a:rPr lang="en-US" altLang="en-US" sz="1600"/>
              <a:t> how much income is left after the year’s expenditure. Any surplus will go into reserves, any deficit will need to be covered (from reserves). </a:t>
            </a:r>
          </a:p>
          <a:p>
            <a:endParaRPr lang="en-US" altLang="en-US" sz="1600"/>
          </a:p>
          <a:p>
            <a:r>
              <a:rPr lang="en-US" altLang="en-US" sz="1600" b="1"/>
              <a:t>Balance sheet </a:t>
            </a:r>
            <a:r>
              <a:rPr lang="en-US" altLang="en-US" sz="1600"/>
              <a:t>shows what resources the institution has (reserves; fixed assets such as buildings; current sellable assets such as investments), minus its debts/obligations. </a:t>
            </a:r>
          </a:p>
          <a:p>
            <a:endParaRPr lang="en-US" altLang="en-US" sz="1600"/>
          </a:p>
          <a:p>
            <a:r>
              <a:rPr lang="en-US" altLang="en-US" sz="1600" b="1"/>
              <a:t>Unrestricted reserves</a:t>
            </a:r>
            <a:r>
              <a:rPr lang="en-US" altLang="en-US" sz="1600"/>
              <a:t> (created by surpluses in the income &amp; expenditure account) can be spent at institution’s discretion.</a:t>
            </a:r>
            <a:r>
              <a:rPr lang="en-US" altLang="en-US" sz="1600" i="1"/>
              <a:t> Consider what reserves the institution has at its disposal.</a:t>
            </a:r>
            <a:r>
              <a:rPr lang="en-US" altLang="en-US" sz="1600"/>
              <a:t> </a:t>
            </a:r>
          </a:p>
          <a:p>
            <a:endParaRPr lang="en-US" altLang="en-US" sz="1600"/>
          </a:p>
          <a:p>
            <a:r>
              <a:rPr lang="en-US" altLang="en-US" sz="1600" i="1"/>
              <a:t>Consider </a:t>
            </a:r>
            <a:r>
              <a:rPr lang="en-US" altLang="en-US" sz="1600" b="1" i="1"/>
              <a:t>net current assets</a:t>
            </a:r>
            <a:r>
              <a:rPr lang="en-US" altLang="en-US" sz="1600" i="1"/>
              <a:t>- what cash/sellable items are available after debts due in the next year are paid for? As mentioned above, some tuition fee income shortfall is likely to be temporary.</a:t>
            </a:r>
            <a:r>
              <a:rPr lang="en-US" altLang="en-US" sz="1600"/>
              <a:t> </a:t>
            </a:r>
          </a:p>
          <a:p>
            <a:endParaRPr lang="en-GB" altLang="en-US" sz="16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EA0B07F1-EAD2-478C-AAAB-284FB435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fld id="{11F7C65E-74D1-44A3-82BA-3ACFBD128086}" type="slidenum">
              <a:rPr lang="en-GB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20</a:t>
            </a:fld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F65FA85-E4CD-48AF-A1F9-D8E5AC9C1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Further reading &amp; resources</a:t>
            </a:r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2EF95-21DF-4E13-A8E1-873CD9545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</a:t>
            </a:r>
          </a:p>
          <a:p>
            <a:pPr>
              <a:defRPr/>
            </a:pPr>
            <a:r>
              <a:rPr lang="en-US" sz="1800" dirty="0" err="1"/>
              <a:t>McGettigan</a:t>
            </a:r>
            <a:r>
              <a:rPr lang="en-US" sz="1800" dirty="0"/>
              <a:t> Report on </a:t>
            </a:r>
            <a:r>
              <a:rPr lang="en-US" sz="1800" dirty="0" err="1"/>
              <a:t>Uni</a:t>
            </a:r>
            <a:r>
              <a:rPr lang="en-US" sz="1800" dirty="0"/>
              <a:t> of Sussex finances- readable &amp; talks more broadly about UK HE </a:t>
            </a:r>
            <a:r>
              <a:rPr lang="en-GB" sz="1800" dirty="0">
                <a:hlinkClick r:id="rId2"/>
              </a:rPr>
              <a:t>https://ucusussex.wixsite.com/ucusussex/post/the-mcgettigan-report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Overview of university finances in </a:t>
            </a:r>
            <a:r>
              <a:rPr lang="en-US" sz="1800" dirty="0" err="1"/>
              <a:t>Covid</a:t>
            </a:r>
            <a:r>
              <a:rPr lang="en-US" sz="1800" dirty="0"/>
              <a:t> times: </a:t>
            </a:r>
            <a:r>
              <a:rPr lang="en-GB" sz="1800" dirty="0">
                <a:hlinkClick r:id="rId3"/>
              </a:rPr>
              <a:t>https://wonkhe.com/blogs/the-search-for-savings/</a:t>
            </a:r>
            <a:endParaRPr lang="en-GB" sz="1800" dirty="0"/>
          </a:p>
          <a:p>
            <a:pPr>
              <a:defRPr/>
            </a:pPr>
            <a:r>
              <a:rPr lang="en-US" sz="1800" dirty="0"/>
              <a:t>Detailed (but clear &amp; easy to follow) guide to university finances </a:t>
            </a:r>
            <a:r>
              <a:rPr lang="en-GB" sz="1800" dirty="0">
                <a:hlinkClick r:id="rId4"/>
              </a:rPr>
              <a:t>https://www.bufdg.ac.uk/understanding-finance/</a:t>
            </a:r>
            <a:r>
              <a:rPr lang="en-GB" sz="1800" dirty="0"/>
              <a:t> </a:t>
            </a:r>
            <a:endParaRPr lang="en-US" dirty="0"/>
          </a:p>
          <a:p>
            <a:pPr>
              <a:defRPr/>
            </a:pPr>
            <a:r>
              <a:rPr lang="en-US" dirty="0"/>
              <a:t>FE</a:t>
            </a:r>
          </a:p>
          <a:p>
            <a:pPr>
              <a:defRPr/>
            </a:pPr>
            <a:r>
              <a:rPr lang="en-US" sz="1400" dirty="0"/>
              <a:t>AOC guide to college funding in England- different colleges rely on different funding streams to greater/lesser extent: </a:t>
            </a:r>
            <a:r>
              <a:rPr lang="en-GB" sz="1400" dirty="0">
                <a:hlinkClick r:id="rId5"/>
              </a:rPr>
              <a:t>https://www.aoc.co.uk/funding-and-corporate-services/funding-and-finance/funding</a:t>
            </a:r>
            <a:endParaRPr lang="en-GB" sz="1400" dirty="0"/>
          </a:p>
          <a:p>
            <a:pPr>
              <a:defRPr/>
            </a:pPr>
            <a:endParaRPr lang="en-US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1400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43C0DCDB-0E95-4259-8EA5-766BB26E3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fld id="{9B451A5F-483C-4DEA-BA84-9608BB1C4E79}" type="slidenum">
              <a:rPr lang="en-GB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21</a:t>
            </a:fld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B86F196-077B-4A7B-B390-D6D4DB19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/>
              <a:t>Main sources of information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C421804-4E4C-4908-9F79-838E988EE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Each institution publishes their annual accounts online with commentary</a:t>
            </a:r>
            <a:endParaRPr lang="en-GB" altLang="en-US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Annual accounts or financial statements for most institutions are also available online:</a:t>
            </a:r>
          </a:p>
          <a:p>
            <a:pPr lvl="1" eaLnBrk="1" hangingPunct="1">
              <a:defRPr/>
            </a:pPr>
            <a:r>
              <a:rPr lang="en-GB" altLang="en-US" sz="1600" dirty="0"/>
              <a:t>FE college management accounts for most colleges in England </a:t>
            </a:r>
            <a:r>
              <a:rPr lang="en-GB" sz="1600" dirty="0">
                <a:hlinkClick r:id="rId2"/>
              </a:rPr>
              <a:t>https://www.gov.uk/guidance/esfa-financial-management-college-accounts</a:t>
            </a:r>
            <a:endParaRPr lang="en-GB" sz="16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sz="2400" dirty="0"/>
          </a:p>
          <a:p>
            <a:pPr lvl="1" eaLnBrk="1" hangingPunct="1">
              <a:defRPr/>
            </a:pPr>
            <a:r>
              <a:rPr lang="en-GB" altLang="en-US" sz="2000" dirty="0"/>
              <a:t>HESA financial data, all UK universities </a:t>
            </a:r>
            <a:r>
              <a:rPr lang="en-GB" sz="2000" dirty="0">
                <a:hlinkClick r:id="rId3"/>
              </a:rPr>
              <a:t>https://www.hesa.ac.uk/data-and-analysis/finances</a:t>
            </a:r>
            <a:endParaRPr lang="en-GB" sz="2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br>
              <a:rPr lang="en-GB" altLang="en-US" b="1" dirty="0"/>
            </a:br>
            <a:endParaRPr lang="en-GB" altLang="en-US" dirty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GB" altLang="en-US" dirty="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24C8B6BC-2DFE-432E-A7CC-3B5AAF6F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CB0C1B-7E7E-40C7-B4FE-284EC1E7C68F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1ABD8E5-16ED-47F4-B276-F4CDC731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dirty="0">
                <a:ea typeface="ヒラギノ角ゴ Pro W3"/>
              </a:rPr>
              <a:t>Main sources of information cont.</a:t>
            </a:r>
            <a:endParaRPr lang="en-GB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B9FF5-5959-4228-8F87-E19366644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2400" dirty="0"/>
              <a:t>Monthly management accounts- may be online</a:t>
            </a:r>
          </a:p>
          <a:p>
            <a:pPr eaLnBrk="1" hangingPunct="1">
              <a:defRPr/>
            </a:pPr>
            <a:r>
              <a:rPr lang="en-GB" altLang="en-US" sz="2400" dirty="0"/>
              <a:t>Forecasts</a:t>
            </a:r>
          </a:p>
          <a:p>
            <a:pPr eaLnBrk="1" hangingPunct="1">
              <a:defRPr/>
            </a:pPr>
            <a:r>
              <a:rPr lang="en-GB" altLang="en-US" sz="2400" dirty="0">
                <a:ea typeface="ヒラギノ角ゴ Pro W3"/>
              </a:rPr>
              <a:t>Both of the above can be requested from employer under TULRCA Trade Union Act (recognised union has right to information to inform collective bargaining) . Freedom of Information requests are a second option.</a:t>
            </a:r>
            <a:endParaRPr lang="en-GB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altLang="en-US" sz="2400" dirty="0"/>
          </a:p>
          <a:p>
            <a:pPr eaLnBrk="1" hangingPunct="1">
              <a:defRPr/>
            </a:pPr>
            <a:r>
              <a:rPr lang="en-GB" altLang="en-US" sz="2400" dirty="0"/>
              <a:t>Student numbers- available from accounts (previous slide) or online for HE institutions  </a:t>
            </a:r>
            <a:r>
              <a:rPr lang="en-GB" sz="2400" dirty="0">
                <a:hlinkClick r:id="rId2"/>
              </a:rPr>
              <a:t>https://www.hesa.ac.uk/data-and-analysis/students/where-study</a:t>
            </a:r>
            <a:endParaRPr lang="en-GB" altLang="en-US" sz="240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0F8ED38-5BD6-4778-9D07-A1BD0360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fld id="{E955278E-02BA-40D9-8747-A68BB82FE960}" type="slidenum">
              <a:rPr lang="en-GB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1106E98-52ED-4D3C-8CF8-51DC7AFC7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dirty="0">
                <a:ea typeface="ヒラギノ角ゴ Pro W3"/>
              </a:rPr>
              <a:t>Main sources of information cont.</a:t>
            </a:r>
            <a:endParaRPr lang="en-GB" altLang="en-US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01E8ACD2-EB22-4E7C-B0B3-B7EB0CA09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2400" dirty="0"/>
              <a:t>UCU Bargaining Information System creates reports based on the above data to compare institutional finances across regions/by mission group etc.- ask for access via ROs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altLang="en-US" sz="2400" dirty="0"/>
          </a:p>
          <a:p>
            <a:pPr eaLnBrk="1" hangingPunct="1">
              <a:defRPr/>
            </a:pPr>
            <a:r>
              <a:rPr lang="en-GB" altLang="en-US" sz="2400" dirty="0">
                <a:ea typeface="ヒラギノ角ゴ Pro W3"/>
              </a:rPr>
              <a:t>For HE: USS Briefs analysis of 2018-19 HESA data to compare financial risk at universities </a:t>
            </a:r>
            <a:r>
              <a:rPr lang="en-GB" sz="2400" dirty="0">
                <a:ea typeface="ヒラギノ角ゴ Pro W3"/>
                <a:hlinkClick r:id="rId2"/>
              </a:rPr>
              <a:t>https://medium.com/ussbriefs/institutions-most-at-risk-due-to-covid-19-a-tool-kit-for-members-and-negotiators-5829a7c2ae2d</a:t>
            </a:r>
            <a:br>
              <a:rPr lang="en-GB" altLang="en-US" dirty="0"/>
            </a:br>
            <a:endParaRPr lang="en-GB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BE7D996-8382-4F67-82A8-5B0E802B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A8A35C-D90B-454F-A7BF-E332BDEB5160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EE4311-5D4B-4694-9429-97B29E4B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/>
              <a:t>Financial year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4A9280DC-29D0-46F0-85DC-230430C51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ea typeface="ヒラギノ角ゴ Pro W3"/>
              </a:rPr>
              <a:t>Financial year FE &amp; HE 1 August – 31 July</a:t>
            </a:r>
          </a:p>
          <a:p>
            <a:pPr eaLnBrk="1" hangingPunct="1"/>
            <a:r>
              <a:rPr lang="en-GB" altLang="en-US" dirty="0">
                <a:ea typeface="ヒラギノ角ゴ Pro W3"/>
              </a:rPr>
              <a:t>Accounts or financial statements formally published about 4-6 months after the end of the financial year</a:t>
            </a:r>
          </a:p>
          <a:p>
            <a:pPr eaLnBrk="1" hangingPunct="1"/>
            <a:r>
              <a:rPr lang="en-GB" altLang="en-US" dirty="0">
                <a:ea typeface="ヒラギノ角ゴ Pro W3"/>
              </a:rPr>
              <a:t>Draft version should be available earlier than this</a:t>
            </a:r>
          </a:p>
          <a:p>
            <a:pPr eaLnBrk="1" hangingPunct="1"/>
            <a:r>
              <a:rPr lang="en-GB" altLang="en-US" dirty="0">
                <a:ea typeface="ヒラギノ角ゴ Pro W3"/>
              </a:rPr>
              <a:t>Monthly managements accounts should be available about a month in arrears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D778CC9B-FA0B-4770-BBB1-3EE4E231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EF58D6-3092-42D3-A47B-C9868B0C9811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600CB59-7695-4B3F-9C4A-77A233C53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/>
              <a:t>Financial year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818E6997-B878-4B85-A87D-64A18A6BA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Institutions should have a budget for the current financial year and next financial year and forecasts for the following three years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In March-April the public funding bodies in HE announce funding for institutions for the coming academic year, starting in the autumn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Public funding allocations for FE colleges are made at the start of the calendar year and confirmed by late spring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86E98E88-2C92-4323-9B70-D8D7795FB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075D04-AD63-4630-8387-C67455D1F3DC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79ABEAB-D793-4534-A291-1DDF1034E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/>
              <a:t>What’s in the accounts?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6A1ACC5-9DB7-4E5D-AD77-93B54CDA4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Financial report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Statement of Principal Accounting Policies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Income and Expenditure Account</a:t>
            </a:r>
          </a:p>
          <a:p>
            <a:pPr eaLnBrk="1" hangingPunct="1"/>
            <a:r>
              <a:rPr lang="en-GB" altLang="en-US"/>
              <a:t>Income </a:t>
            </a:r>
          </a:p>
          <a:p>
            <a:pPr eaLnBrk="1" hangingPunct="1"/>
            <a:r>
              <a:rPr lang="en-GB" altLang="en-US"/>
              <a:t>Expenditure</a:t>
            </a:r>
          </a:p>
          <a:p>
            <a:pPr eaLnBrk="1" hangingPunct="1"/>
            <a:r>
              <a:rPr lang="en-GB" altLang="en-US"/>
              <a:t>Staff costs</a:t>
            </a:r>
          </a:p>
          <a:p>
            <a:pPr eaLnBrk="1" hangingPunct="1"/>
            <a:r>
              <a:rPr lang="en-GB" altLang="en-US"/>
              <a:t>Operating surplus (income minus expenditure)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8DCC69FE-DE05-48D8-9DB2-0005308E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018D10-60D0-4FA0-88AD-CA37706D7005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9430CB5-522A-4B66-94FA-DDC99FEA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dirty="0">
                <a:ea typeface="ヒラギノ角ゴ Pro W3"/>
              </a:rPr>
              <a:t>What’s in the accounts? cont.</a:t>
            </a:r>
            <a:endParaRPr lang="en-GB" altLang="en-US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ED434D0-10DC-41D0-927D-152326F7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Balance Sheet – 31 July snapshot</a:t>
            </a:r>
          </a:p>
          <a:p>
            <a:pPr eaLnBrk="1" hangingPunct="1"/>
            <a:r>
              <a:rPr lang="en-GB" altLang="en-US"/>
              <a:t>Fixed assets (long term, non-liquid e.g. buildings)</a:t>
            </a:r>
          </a:p>
          <a:p>
            <a:pPr eaLnBrk="1" hangingPunct="1"/>
            <a:r>
              <a:rPr lang="en-GB" altLang="en-US"/>
              <a:t>Cash &amp; current assets</a:t>
            </a:r>
          </a:p>
          <a:p>
            <a:pPr eaLnBrk="1" hangingPunct="1"/>
            <a:r>
              <a:rPr lang="en-GB" altLang="en-US"/>
              <a:t>Debt</a:t>
            </a:r>
          </a:p>
          <a:p>
            <a:pPr eaLnBrk="1" hangingPunct="1"/>
            <a:r>
              <a:rPr lang="en-GB" altLang="en-US"/>
              <a:t>Reserves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Cash flow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b="1"/>
              <a:t>Notes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B7C40488-DB1B-4002-A9A4-7B737E88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36981A-BD93-4444-8D4B-F9542B7CB5E3}" type="slidenum">
              <a:rPr lang="en-GB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F69B5C725DC448941B3D05DB881E8F" ma:contentTypeVersion="6" ma:contentTypeDescription="Create a new document." ma:contentTypeScope="" ma:versionID="d7972a076c9741ea1fca8e8036fa0668">
  <xsd:schema xmlns:xsd="http://www.w3.org/2001/XMLSchema" xmlns:xs="http://www.w3.org/2001/XMLSchema" xmlns:p="http://schemas.microsoft.com/office/2006/metadata/properties" xmlns:ns2="c0cd59d3-d092-46c3-8ca8-3004202d97c3" xmlns:ns3="f52cd5d8-6e91-4486-ac38-e420592df649" targetNamespace="http://schemas.microsoft.com/office/2006/metadata/properties" ma:root="true" ma:fieldsID="1c5b91a12830a32291fbdd787f75e8ea" ns2:_="" ns3:_="">
    <xsd:import namespace="c0cd59d3-d092-46c3-8ca8-3004202d97c3"/>
    <xsd:import namespace="f52cd5d8-6e91-4486-ac38-e420592df6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d59d3-d092-46c3-8ca8-3004202d97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2cd5d8-6e91-4486-ac38-e420592df64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34205D-9723-4BF3-BB88-0B87094FC23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4891F70-001C-4E1A-A57E-7D01C13618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42C1F5-ED15-4794-850F-897BDB7D5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cd59d3-d092-46c3-8ca8-3004202d97c3"/>
    <ds:schemaRef ds:uri="f52cd5d8-6e91-4486-ac38-e420592df6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1079</Words>
  <Application>Microsoft Office PowerPoint</Application>
  <PresentationFormat>On-screen Show (4:3)</PresentationFormat>
  <Paragraphs>230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Using financial information to challenge redundancies</vt:lpstr>
      <vt:lpstr>Overall strategy:</vt:lpstr>
      <vt:lpstr>Main sources of information</vt:lpstr>
      <vt:lpstr>Main sources of information cont.</vt:lpstr>
      <vt:lpstr>Main sources of information cont.</vt:lpstr>
      <vt:lpstr>Financial year</vt:lpstr>
      <vt:lpstr>Financial year</vt:lpstr>
      <vt:lpstr>What’s in the accounts?</vt:lpstr>
      <vt:lpstr>What’s in the accounts? cont.</vt:lpstr>
      <vt:lpstr>Some key financial indicators (examples on following slides)</vt:lpstr>
      <vt:lpstr>1. Operating surplus or deficit</vt:lpstr>
      <vt:lpstr>2. Operating surplus/deficit as % of income</vt:lpstr>
      <vt:lpstr>3. Staff costs as a % of expenditure</vt:lpstr>
      <vt:lpstr>4. Net current assets/liabilities</vt:lpstr>
      <vt:lpstr>5. Current ratio of assets:liabilities</vt:lpstr>
      <vt:lpstr>6. Long-term debts</vt:lpstr>
      <vt:lpstr>Long-term debts as % of income</vt:lpstr>
      <vt:lpstr>How much cash does the employer have?</vt:lpstr>
      <vt:lpstr>PowerPoint Presentation</vt:lpstr>
      <vt:lpstr>Visual guide to financial accounts (diagram on previous slide)  </vt:lpstr>
      <vt:lpstr>Further reading &amp; resources</vt:lpstr>
    </vt:vector>
  </TitlesOfParts>
  <Company>UCU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Analysing college and university finances</dc:title>
  <dc:creator>scourt</dc:creator>
  <cp:lastModifiedBy>Rachel Remedios</cp:lastModifiedBy>
  <cp:revision>268</cp:revision>
  <dcterms:created xsi:type="dcterms:W3CDTF">2009-12-08T10:09:07Z</dcterms:created>
  <dcterms:modified xsi:type="dcterms:W3CDTF">2020-08-24T15:21:27Z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0x010100AFF69B5C725DC448941B3D05DB881E8F</vt:lpwstr>
  </property>
</Properties>
</file>