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2"/>
  </p:handoutMasterIdLst>
  <p:sldIdLst>
    <p:sldId id="259" r:id="rId2"/>
    <p:sldId id="282" r:id="rId3"/>
    <p:sldId id="283" r:id="rId4"/>
    <p:sldId id="284" r:id="rId5"/>
    <p:sldId id="274" r:id="rId6"/>
    <p:sldId id="280" r:id="rId7"/>
    <p:sldId id="257" r:id="rId8"/>
    <p:sldId id="258" r:id="rId9"/>
    <p:sldId id="264" r:id="rId10"/>
    <p:sldId id="265" r:id="rId11"/>
    <p:sldId id="278" r:id="rId12"/>
    <p:sldId id="276" r:id="rId13"/>
    <p:sldId id="260" r:id="rId14"/>
    <p:sldId id="275" r:id="rId15"/>
    <p:sldId id="285" r:id="rId16"/>
    <p:sldId id="281" r:id="rId17"/>
    <p:sldId id="277" r:id="rId18"/>
    <p:sldId id="287" r:id="rId19"/>
    <p:sldId id="286" r:id="rId20"/>
    <p:sldId id="271" r:id="rId2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34537" autoAdjust="0"/>
    <p:restoredTop sz="86391" autoAdjust="0"/>
  </p:normalViewPr>
  <p:slideViewPr>
    <p:cSldViewPr>
      <p:cViewPr varScale="1">
        <p:scale>
          <a:sx n="110" d="100"/>
          <a:sy n="110" d="100"/>
        </p:scale>
        <p:origin x="-594" y="-84"/>
      </p:cViewPr>
      <p:guideLst>
        <p:guide orient="horz" pos="2160"/>
        <p:guide pos="2880"/>
      </p:guideLst>
    </p:cSldViewPr>
  </p:slideViewPr>
  <p:outlineViewPr>
    <p:cViewPr>
      <p:scale>
        <a:sx n="33" d="100"/>
        <a:sy n="33" d="100"/>
      </p:scale>
      <p:origin x="258" y="9732"/>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B62059E1-EB32-4EAF-AE53-FA6754E31DB4}" type="datetimeFigureOut">
              <a:rPr lang="en-GB" smtClean="0"/>
              <a:pPr/>
              <a:t>29/03/2012</a:t>
            </a:fld>
            <a:endParaRPr lang="en-GB"/>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C17E1EF1-46AF-4A28-9EB7-84AB0B970DBE}"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1D6E48F-B955-4553-8588-2B73B49D64E5}" type="datetimeFigureOut">
              <a:rPr lang="en-GB" smtClean="0"/>
              <a:pPr/>
              <a:t>29/03/2012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8AA3B6-3BA3-466B-BAF1-F7A8F0359A01}"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D6E48F-B955-4553-8588-2B73B49D64E5}" type="datetimeFigureOut">
              <a:rPr lang="en-GB" smtClean="0"/>
              <a:pPr/>
              <a:t>29/03/2012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8AA3B6-3BA3-466B-BAF1-F7A8F0359A0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D6E48F-B955-4553-8588-2B73B49D64E5}" type="datetimeFigureOut">
              <a:rPr lang="en-GB" smtClean="0"/>
              <a:pPr/>
              <a:t>29/03/2012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8AA3B6-3BA3-466B-BAF1-F7A8F0359A01}"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D6E48F-B955-4553-8588-2B73B49D64E5}" type="datetimeFigureOut">
              <a:rPr lang="en-GB" smtClean="0"/>
              <a:pPr/>
              <a:t>29/03/2012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8AA3B6-3BA3-466B-BAF1-F7A8F0359A01}"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D6E48F-B955-4553-8588-2B73B49D64E5}" type="datetimeFigureOut">
              <a:rPr lang="en-GB" smtClean="0"/>
              <a:pPr/>
              <a:t>29/03/2012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8AA3B6-3BA3-466B-BAF1-F7A8F0359A0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1D6E48F-B955-4553-8588-2B73B49D64E5}" type="datetimeFigureOut">
              <a:rPr lang="en-GB" smtClean="0"/>
              <a:pPr/>
              <a:t>29/03/2012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8AA3B6-3BA3-466B-BAF1-F7A8F0359A0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1D6E48F-B955-4553-8588-2B73B49D64E5}" type="datetimeFigureOut">
              <a:rPr lang="en-GB" smtClean="0"/>
              <a:pPr/>
              <a:t>29/03/2012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38AA3B6-3BA3-466B-BAF1-F7A8F0359A0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1D6E48F-B955-4553-8588-2B73B49D64E5}" type="datetimeFigureOut">
              <a:rPr lang="en-GB" smtClean="0"/>
              <a:pPr/>
              <a:t>29/03/2012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8AA3B6-3BA3-466B-BAF1-F7A8F0359A0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6E48F-B955-4553-8588-2B73B49D64E5}" type="datetimeFigureOut">
              <a:rPr lang="en-GB" smtClean="0"/>
              <a:pPr/>
              <a:t>29/03/2012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8AA3B6-3BA3-466B-BAF1-F7A8F0359A0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D6E48F-B955-4553-8588-2B73B49D64E5}" type="datetimeFigureOut">
              <a:rPr lang="en-GB" smtClean="0"/>
              <a:pPr/>
              <a:t>29/03/2012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8AA3B6-3BA3-466B-BAF1-F7A8F0359A0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D6E48F-B955-4553-8588-2B73B49D64E5}" type="datetimeFigureOut">
              <a:rPr lang="en-GB" smtClean="0"/>
              <a:pPr/>
              <a:t>29/03/2012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8AA3B6-3BA3-466B-BAF1-F7A8F0359A0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6E48F-B955-4553-8588-2B73B49D64E5}" type="datetimeFigureOut">
              <a:rPr lang="en-GB" smtClean="0"/>
              <a:pPr/>
              <a:t>29/03/2012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AA3B6-3BA3-466B-BAF1-F7A8F0359A0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oleObject" Target="../embeddings/Microsoft_Office_Word_97_-_2003_Document1.doc"/><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1.jpe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hyperlink" Target="http://images.google.be/imgres?imgurl=http://www.musc.edu/hrm/images/public/disability.gif&amp;imgrefurl=http://www.musc.edu/hrm/benefits/ins_suppl.htm&amp;h=1023&amp;w=1280&amp;sz=27&amp;hl=fr&amp;start=1&amp;um=1&amp;tbnid=vMSynM-V3Dge9M:&amp;tbnh=120&amp;tbnw=150&amp;prev=/images?q=disability%22&amp;svnum=10&amp;um=1&amp;hl=fr&amp;rls=GGLJ,GGLJ:2006-36,GGLJ:en" TargetMode="External"/><Relationship Id="rId4" Type="http://schemas.openxmlformats.org/officeDocument/2006/relationships/image" Target="../media/image48.wmf"/><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gl=GB&amp;hl=en-GB&amp;v=pI2UNbd7lxY" TargetMode="External"/><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79512" y="6344"/>
          <a:ext cx="8964488" cy="5777861"/>
        </p:xfrm>
        <a:graphic>
          <a:graphicData uri="http://schemas.openxmlformats.org/presentationml/2006/ole">
            <p:oleObj spid="_x0000_s1026" name="Document" r:id="rId3" imgW="10513982" imgH="7325700" progId="Word.Document.8">
              <p:embed/>
            </p:oleObj>
          </a:graphicData>
        </a:graphic>
      </p:graphicFrame>
      <p:pic>
        <p:nvPicPr>
          <p:cNvPr id="2" name="Picture 3"/>
          <p:cNvPicPr>
            <a:picLocks noChangeAspect="1" noChangeArrowheads="1"/>
          </p:cNvPicPr>
          <p:nvPr/>
        </p:nvPicPr>
        <p:blipFill>
          <a:blip r:embed="rId4" cstate="print"/>
          <a:srcRect/>
          <a:stretch>
            <a:fillRect/>
          </a:stretch>
        </p:blipFill>
        <p:spPr bwMode="auto">
          <a:xfrm>
            <a:off x="2411760" y="6309320"/>
            <a:ext cx="937642" cy="424593"/>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347864" y="6165304"/>
            <a:ext cx="571500" cy="571500"/>
          </a:xfrm>
          <a:prstGeom prst="rect">
            <a:avLst/>
          </a:prstGeom>
          <a:noFill/>
          <a:ln w="9525">
            <a:noFill/>
            <a:miter lim="800000"/>
            <a:headEnd/>
            <a:tailEnd/>
          </a:ln>
        </p:spPr>
      </p:pic>
      <p:pic>
        <p:nvPicPr>
          <p:cNvPr id="1027" name="Picture 3" descr="C:\Documents and Settings\rrieser\Desktop\NUS Logo.JPG"/>
          <p:cNvPicPr>
            <a:picLocks noChangeAspect="1" noChangeArrowheads="1"/>
          </p:cNvPicPr>
          <p:nvPr/>
        </p:nvPicPr>
        <p:blipFill>
          <a:blip r:embed="rId6" cstate="print"/>
          <a:srcRect/>
          <a:stretch>
            <a:fillRect/>
          </a:stretch>
        </p:blipFill>
        <p:spPr bwMode="auto">
          <a:xfrm>
            <a:off x="4139952" y="6165304"/>
            <a:ext cx="1437630" cy="546977"/>
          </a:xfrm>
          <a:prstGeom prst="rect">
            <a:avLst/>
          </a:prstGeom>
          <a:noFill/>
        </p:spPr>
      </p:pic>
      <p:pic>
        <p:nvPicPr>
          <p:cNvPr id="3" name="Picture 4" descr="C:\Documents and Settings\rrieser\Desktop\cambridge.jpg"/>
          <p:cNvPicPr>
            <a:picLocks noChangeAspect="1" noChangeArrowheads="1"/>
          </p:cNvPicPr>
          <p:nvPr/>
        </p:nvPicPr>
        <p:blipFill>
          <a:blip r:embed="rId7" cstate="print"/>
          <a:srcRect/>
          <a:stretch>
            <a:fillRect/>
          </a:stretch>
        </p:blipFill>
        <p:spPr bwMode="auto">
          <a:xfrm>
            <a:off x="5652120" y="6093296"/>
            <a:ext cx="2122139" cy="554807"/>
          </a:xfrm>
          <a:prstGeom prst="rect">
            <a:avLst/>
          </a:prstGeom>
          <a:noFill/>
        </p:spPr>
      </p:pic>
      <p:pic>
        <p:nvPicPr>
          <p:cNvPr id="1029" name="Picture 5" descr="C:\Documents and Settings\rrieser\Desktop\unison-logo3.jpg"/>
          <p:cNvPicPr>
            <a:picLocks noChangeAspect="1" noChangeArrowheads="1"/>
          </p:cNvPicPr>
          <p:nvPr/>
        </p:nvPicPr>
        <p:blipFill>
          <a:blip r:embed="rId8" cstate="print"/>
          <a:srcRect/>
          <a:stretch>
            <a:fillRect/>
          </a:stretch>
        </p:blipFill>
        <p:spPr bwMode="auto">
          <a:xfrm>
            <a:off x="1331640" y="6237312"/>
            <a:ext cx="864096" cy="518458"/>
          </a:xfrm>
          <a:prstGeom prst="rect">
            <a:avLst/>
          </a:prstGeom>
          <a:noFill/>
        </p:spPr>
      </p:pic>
      <p:pic>
        <p:nvPicPr>
          <p:cNvPr id="8" name="Picture 7" descr="cdc_logo.jpg"/>
          <p:cNvPicPr>
            <a:picLocks noChangeAspect="1"/>
          </p:cNvPicPr>
          <p:nvPr/>
        </p:nvPicPr>
        <p:blipFill>
          <a:blip r:embed="rId9" cstate="print"/>
          <a:stretch>
            <a:fillRect/>
          </a:stretch>
        </p:blipFill>
        <p:spPr>
          <a:xfrm>
            <a:off x="8100392" y="6165304"/>
            <a:ext cx="942975" cy="552450"/>
          </a:xfrm>
          <a:prstGeom prst="rect">
            <a:avLst/>
          </a:prstGeom>
        </p:spPr>
      </p:pic>
      <p:pic>
        <p:nvPicPr>
          <p:cNvPr id="9" name="Picture 8" descr="2BECTUlogocolourcondensedhi-res4web.jpg"/>
          <p:cNvPicPr>
            <a:picLocks noChangeAspect="1"/>
          </p:cNvPicPr>
          <p:nvPr/>
        </p:nvPicPr>
        <p:blipFill>
          <a:blip r:embed="rId10" cstate="print"/>
          <a:stretch>
            <a:fillRect/>
          </a:stretch>
        </p:blipFill>
        <p:spPr>
          <a:xfrm>
            <a:off x="107504" y="6126480"/>
            <a:ext cx="469392" cy="731520"/>
          </a:xfrm>
          <a:prstGeom prst="rect">
            <a:avLst/>
          </a:prstGeom>
        </p:spPr>
      </p:pic>
      <p:pic>
        <p:nvPicPr>
          <p:cNvPr id="10" name="Picture 9" descr="images.jpg"/>
          <p:cNvPicPr>
            <a:picLocks noChangeAspect="1"/>
          </p:cNvPicPr>
          <p:nvPr/>
        </p:nvPicPr>
        <p:blipFill>
          <a:blip r:embed="rId11" cstate="print"/>
          <a:stretch>
            <a:fillRect/>
          </a:stretch>
        </p:blipFill>
        <p:spPr>
          <a:xfrm>
            <a:off x="6804248" y="1628800"/>
            <a:ext cx="927546" cy="92754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6531" t="8435" r="44330" b="44107"/>
          <a:stretch>
            <a:fillRect/>
          </a:stretch>
        </p:blipFill>
        <p:spPr bwMode="auto">
          <a:xfrm>
            <a:off x="323528" y="548680"/>
            <a:ext cx="3744416" cy="5112568"/>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6531" t="55225" r="44330"/>
          <a:stretch>
            <a:fillRect/>
          </a:stretch>
        </p:blipFill>
        <p:spPr bwMode="auto">
          <a:xfrm>
            <a:off x="4355976" y="260648"/>
            <a:ext cx="1956460" cy="2520280"/>
          </a:xfrm>
          <a:prstGeom prst="rect">
            <a:avLst/>
          </a:prstGeom>
          <a:noFill/>
          <a:ln w="9525">
            <a:noFill/>
            <a:miter lim="800000"/>
            <a:headEnd/>
            <a:tailEnd/>
          </a:ln>
        </p:spPr>
      </p:pic>
      <p:sp>
        <p:nvSpPr>
          <p:cNvPr id="4" name="TextBox 3"/>
          <p:cNvSpPr txBox="1"/>
          <p:nvPr/>
        </p:nvSpPr>
        <p:spPr>
          <a:xfrm>
            <a:off x="4283968" y="5445224"/>
            <a:ext cx="4176464" cy="369332"/>
          </a:xfrm>
          <a:prstGeom prst="rect">
            <a:avLst/>
          </a:prstGeom>
          <a:noFill/>
        </p:spPr>
        <p:txBody>
          <a:bodyPr wrap="square" rtlCol="0">
            <a:spAutoFit/>
          </a:bodyPr>
          <a:lstStyle/>
          <a:p>
            <a:r>
              <a:rPr lang="en-GB" b="1" dirty="0" smtClean="0"/>
              <a:t>Independent Living Centres </a:t>
            </a:r>
            <a:endParaRPr lang="en-GB" b="1" dirty="0"/>
          </a:p>
        </p:txBody>
      </p:sp>
      <p:pic>
        <p:nvPicPr>
          <p:cNvPr id="16386" name="Picture 2"/>
          <p:cNvPicPr>
            <a:picLocks noChangeAspect="1" noChangeArrowheads="1"/>
          </p:cNvPicPr>
          <p:nvPr/>
        </p:nvPicPr>
        <p:blipFill>
          <a:blip r:embed="rId3" cstate="print"/>
          <a:srcRect/>
          <a:stretch>
            <a:fillRect/>
          </a:stretch>
        </p:blipFill>
        <p:spPr bwMode="auto">
          <a:xfrm>
            <a:off x="4427984" y="2657090"/>
            <a:ext cx="4104456" cy="2719202"/>
          </a:xfrm>
          <a:prstGeom prst="rect">
            <a:avLst/>
          </a:prstGeom>
          <a:noFill/>
          <a:ln w="9525">
            <a:noFill/>
            <a:miter lim="800000"/>
            <a:headEnd/>
            <a:tailEnd/>
          </a:ln>
        </p:spPr>
      </p:pic>
      <p:pic>
        <p:nvPicPr>
          <p:cNvPr id="6" name="Picture 1" descr="BADGE FINAL DHM TO P#2DFB7C (2).JPG"/>
          <p:cNvPicPr>
            <a:picLocks noChangeAspect="1" noChangeArrowheads="1"/>
          </p:cNvPicPr>
          <p:nvPr/>
        </p:nvPicPr>
        <p:blipFill>
          <a:blip r:embed="rId4" cstate="print"/>
          <a:srcRect l="13803" t="15099" r="6256" b="26471"/>
          <a:stretch>
            <a:fillRect/>
          </a:stretch>
        </p:blipFill>
        <p:spPr bwMode="auto">
          <a:xfrm>
            <a:off x="7164288" y="188640"/>
            <a:ext cx="1490686" cy="15515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36770" t="8435" r="6531" b="54801"/>
          <a:stretch>
            <a:fillRect/>
          </a:stretch>
        </p:blipFill>
        <p:spPr bwMode="auto">
          <a:xfrm>
            <a:off x="251520" y="188640"/>
            <a:ext cx="4320480" cy="3960440"/>
          </a:xfrm>
          <a:prstGeom prst="rect">
            <a:avLst/>
          </a:prstGeom>
          <a:noFill/>
          <a:ln w="9525">
            <a:noFill/>
            <a:miter lim="800000"/>
            <a:headEnd/>
            <a:tailEnd/>
          </a:ln>
        </p:spPr>
      </p:pic>
      <p:sp>
        <p:nvSpPr>
          <p:cNvPr id="4" name="TextBox 3"/>
          <p:cNvSpPr txBox="1"/>
          <p:nvPr/>
        </p:nvSpPr>
        <p:spPr>
          <a:xfrm>
            <a:off x="5220072" y="404664"/>
            <a:ext cx="3600400" cy="2031325"/>
          </a:xfrm>
          <a:prstGeom prst="rect">
            <a:avLst/>
          </a:prstGeom>
          <a:noFill/>
        </p:spPr>
        <p:txBody>
          <a:bodyPr wrap="square" rtlCol="0">
            <a:spAutoFit/>
          </a:bodyPr>
          <a:lstStyle/>
          <a:p>
            <a:r>
              <a:rPr lang="en-GB" b="1" dirty="0" smtClean="0"/>
              <a:t>Paul Hunt writes to Guardian September 20</a:t>
            </a:r>
            <a:r>
              <a:rPr lang="en-GB" b="1" baseline="30000" dirty="0" smtClean="0"/>
              <a:t>th</a:t>
            </a:r>
            <a:r>
              <a:rPr lang="en-GB" b="1" dirty="0" smtClean="0"/>
              <a:t> 1972</a:t>
            </a:r>
          </a:p>
          <a:p>
            <a:r>
              <a:rPr lang="en-GB" b="1" dirty="0" smtClean="0"/>
              <a:t>From this the Union of the Physically Impaired Against Segregation is Formed   UPIAS &amp;</a:t>
            </a:r>
          </a:p>
          <a:p>
            <a:r>
              <a:rPr lang="en-GB" b="1" dirty="0" smtClean="0"/>
              <a:t>The Social Model is invented</a:t>
            </a:r>
          </a:p>
          <a:p>
            <a:endParaRPr lang="en-GB" dirty="0"/>
          </a:p>
        </p:txBody>
      </p:sp>
      <p:pic>
        <p:nvPicPr>
          <p:cNvPr id="5" name="Picture 7" descr="~AUT0025"/>
          <p:cNvPicPr>
            <a:picLocks noChangeAspect="1" noChangeArrowheads="1"/>
          </p:cNvPicPr>
          <p:nvPr/>
        </p:nvPicPr>
        <p:blipFill>
          <a:blip r:embed="rId3" cstate="print"/>
          <a:srcRect/>
          <a:stretch>
            <a:fillRect/>
          </a:stretch>
        </p:blipFill>
        <p:spPr bwMode="auto">
          <a:xfrm>
            <a:off x="179512" y="3933056"/>
            <a:ext cx="3835152" cy="2708115"/>
          </a:xfrm>
          <a:prstGeom prst="rect">
            <a:avLst/>
          </a:prstGeom>
          <a:noFill/>
          <a:ln w="9525">
            <a:noFill/>
            <a:miter lim="800000"/>
            <a:headEnd/>
            <a:tailEnd/>
          </a:ln>
        </p:spPr>
      </p:pic>
      <p:sp>
        <p:nvSpPr>
          <p:cNvPr id="6" name="TextBox 5"/>
          <p:cNvSpPr txBox="1"/>
          <p:nvPr/>
        </p:nvSpPr>
        <p:spPr>
          <a:xfrm>
            <a:off x="4860032" y="2636912"/>
            <a:ext cx="3888432" cy="3970318"/>
          </a:xfrm>
          <a:prstGeom prst="rect">
            <a:avLst/>
          </a:prstGeom>
          <a:noFill/>
        </p:spPr>
        <p:txBody>
          <a:bodyPr wrap="square" rtlCol="0">
            <a:spAutoFit/>
          </a:bodyPr>
          <a:lstStyle/>
          <a:p>
            <a:r>
              <a:rPr lang="en-GB" b="1" dirty="0" smtClean="0">
                <a:solidFill>
                  <a:srgbClr val="FF0000"/>
                </a:solidFill>
              </a:rPr>
              <a:t>Disability Living Allowance  is agreed by Conservative Government under Mrs Thatcher</a:t>
            </a:r>
          </a:p>
          <a:p>
            <a:endParaRPr lang="en-GB" b="1" dirty="0" smtClean="0">
              <a:solidFill>
                <a:srgbClr val="FF0000"/>
              </a:solidFill>
            </a:endParaRPr>
          </a:p>
          <a:p>
            <a:r>
              <a:rPr lang="en-GB" b="1" dirty="0" smtClean="0">
                <a:solidFill>
                  <a:srgbClr val="FF0000"/>
                </a:solidFill>
              </a:rPr>
              <a:t>This is to cover the extra cost of living as a disabled person</a:t>
            </a:r>
          </a:p>
          <a:p>
            <a:endParaRPr lang="en-GB" b="1" dirty="0" smtClean="0">
              <a:solidFill>
                <a:srgbClr val="FF0000"/>
              </a:solidFill>
            </a:endParaRPr>
          </a:p>
          <a:p>
            <a:r>
              <a:rPr lang="en-GB" b="1" dirty="0" smtClean="0">
                <a:solidFill>
                  <a:srgbClr val="FF0000"/>
                </a:solidFill>
              </a:rPr>
              <a:t>Estimated at 40% extra by OPCS</a:t>
            </a:r>
          </a:p>
          <a:p>
            <a:r>
              <a:rPr lang="en-GB" b="1" dirty="0" smtClean="0">
                <a:solidFill>
                  <a:srgbClr val="FF0000"/>
                </a:solidFill>
              </a:rPr>
              <a:t>All DLA claimants will be re-assed for </a:t>
            </a:r>
          </a:p>
          <a:p>
            <a:endParaRPr lang="en-GB" b="1" dirty="0" smtClean="0">
              <a:solidFill>
                <a:srgbClr val="FF0000"/>
              </a:solidFill>
            </a:endParaRPr>
          </a:p>
          <a:p>
            <a:r>
              <a:rPr lang="en-GB" b="1" dirty="0" smtClean="0">
                <a:solidFill>
                  <a:srgbClr val="FF0000"/>
                </a:solidFill>
              </a:rPr>
              <a:t>Personal Independence Allowance</a:t>
            </a:r>
          </a:p>
          <a:p>
            <a:r>
              <a:rPr lang="en-GB" b="1" dirty="0" smtClean="0">
                <a:solidFill>
                  <a:srgbClr val="FF0000"/>
                </a:solidFill>
              </a:rPr>
              <a:t>Want a reduction 20%</a:t>
            </a:r>
          </a:p>
          <a:p>
            <a:endParaRPr lang="en-GB" dirty="0" smtClean="0">
              <a:solidFill>
                <a:srgbClr val="FF0000"/>
              </a:solidFill>
            </a:endParaRPr>
          </a:p>
          <a:p>
            <a:endParaRPr lang="en-GB" dirty="0"/>
          </a:p>
        </p:txBody>
      </p:sp>
      <p:pic>
        <p:nvPicPr>
          <p:cNvPr id="7" name="Picture 1" descr="BADGE FINAL DHM TO P#2DFB7C (2).JPG"/>
          <p:cNvPicPr>
            <a:picLocks noChangeAspect="1" noChangeArrowheads="1"/>
          </p:cNvPicPr>
          <p:nvPr/>
        </p:nvPicPr>
        <p:blipFill>
          <a:blip r:embed="rId4" cstate="print"/>
          <a:srcRect l="13803" t="15099" r="6256" b="26471"/>
          <a:stretch>
            <a:fillRect/>
          </a:stretch>
        </p:blipFill>
        <p:spPr bwMode="auto">
          <a:xfrm>
            <a:off x="8028384" y="5882481"/>
            <a:ext cx="937232" cy="9755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a:bodyPr>
          <a:lstStyle/>
          <a:p>
            <a:r>
              <a:rPr lang="en-GB" sz="2800" b="1" dirty="0" smtClean="0">
                <a:solidFill>
                  <a:srgbClr val="FF0000"/>
                </a:solidFill>
              </a:rPr>
              <a:t>Education: The right to inclusion1981 to 2011</a:t>
            </a:r>
            <a:endParaRPr lang="en-GB" sz="2800" b="1" dirty="0">
              <a:solidFill>
                <a:srgbClr val="FF0000"/>
              </a:solidFill>
            </a:endParaRPr>
          </a:p>
        </p:txBody>
      </p:sp>
      <p:pic>
        <p:nvPicPr>
          <p:cNvPr id="15362" name="Picture 2"/>
          <p:cNvPicPr>
            <a:picLocks noChangeAspect="1" noChangeArrowheads="1"/>
          </p:cNvPicPr>
          <p:nvPr/>
        </p:nvPicPr>
        <p:blipFill>
          <a:blip r:embed="rId2" cstate="print"/>
          <a:srcRect/>
          <a:stretch>
            <a:fillRect/>
          </a:stretch>
        </p:blipFill>
        <p:spPr bwMode="auto">
          <a:xfrm>
            <a:off x="539552" y="3356992"/>
            <a:ext cx="2597299" cy="2839871"/>
          </a:xfrm>
          <a:prstGeom prst="rect">
            <a:avLst/>
          </a:prstGeom>
          <a:noFill/>
          <a:ln w="9525">
            <a:noFill/>
            <a:miter lim="800000"/>
            <a:headEnd/>
            <a:tailEnd/>
          </a:ln>
        </p:spPr>
      </p:pic>
      <p:sp>
        <p:nvSpPr>
          <p:cNvPr id="5" name="TextBox 4"/>
          <p:cNvSpPr txBox="1"/>
          <p:nvPr/>
        </p:nvSpPr>
        <p:spPr>
          <a:xfrm>
            <a:off x="4572000" y="908720"/>
            <a:ext cx="3744416" cy="3970318"/>
          </a:xfrm>
          <a:prstGeom prst="rect">
            <a:avLst/>
          </a:prstGeom>
          <a:noFill/>
        </p:spPr>
        <p:txBody>
          <a:bodyPr wrap="square" rtlCol="0">
            <a:spAutoFit/>
          </a:bodyPr>
          <a:lstStyle/>
          <a:p>
            <a:r>
              <a:rPr lang="en-GB" b="1" dirty="0" smtClean="0"/>
              <a:t>Inclusive Education </a:t>
            </a:r>
            <a:r>
              <a:rPr lang="en-GB" dirty="0" smtClean="0"/>
              <a:t>is the practice of welcoming, valuing, empowering and supporting diverse academic and social learning among students in the same class. Inclusion can provide academic and social benefits for all students: both those who have special needs as well as typical students. Friendships develop, non-disabled students are more appreciative of differences and disabled students are more motivated.</a:t>
            </a:r>
          </a:p>
          <a:p>
            <a:pPr algn="ctr"/>
            <a:r>
              <a:rPr lang="en-GB" b="1" dirty="0" smtClean="0"/>
              <a:t>Reverse the bias to segregation!</a:t>
            </a:r>
            <a:endParaRPr lang="en-GB" b="1" dirty="0"/>
          </a:p>
        </p:txBody>
      </p:sp>
      <p:sp>
        <p:nvSpPr>
          <p:cNvPr id="6" name="TextBox 5"/>
          <p:cNvSpPr txBox="1"/>
          <p:nvPr/>
        </p:nvSpPr>
        <p:spPr>
          <a:xfrm>
            <a:off x="179512" y="6021288"/>
            <a:ext cx="4320480" cy="646331"/>
          </a:xfrm>
          <a:prstGeom prst="rect">
            <a:avLst/>
          </a:prstGeom>
          <a:noFill/>
        </p:spPr>
        <p:txBody>
          <a:bodyPr wrap="square" rtlCol="0">
            <a:spAutoFit/>
          </a:bodyPr>
          <a:lstStyle/>
          <a:p>
            <a:r>
              <a:rPr lang="en-GB" b="1" dirty="0" smtClean="0">
                <a:solidFill>
                  <a:srgbClr val="FF0000"/>
                </a:solidFill>
              </a:rPr>
              <a:t>‘Remove the Bias to Inclusive Education’</a:t>
            </a:r>
          </a:p>
          <a:p>
            <a:r>
              <a:rPr lang="en-GB" b="1" dirty="0" smtClean="0">
                <a:solidFill>
                  <a:srgbClr val="FF0000"/>
                </a:solidFill>
              </a:rPr>
              <a:t>Con Dem Government Policy</a:t>
            </a:r>
            <a:endParaRPr lang="en-GB" b="1" dirty="0">
              <a:solidFill>
                <a:srgbClr val="FF0000"/>
              </a:solidFill>
            </a:endParaRPr>
          </a:p>
        </p:txBody>
      </p:sp>
      <p:pic>
        <p:nvPicPr>
          <p:cNvPr id="15366" name="Picture 6" descr="S:\Shared\Disability History Month\UKDHM General\Images\banner_7sml.bmp"/>
          <p:cNvPicPr>
            <a:picLocks noChangeAspect="1" noChangeArrowheads="1"/>
          </p:cNvPicPr>
          <p:nvPr/>
        </p:nvPicPr>
        <p:blipFill>
          <a:blip r:embed="rId3" cstate="print"/>
          <a:srcRect/>
          <a:stretch>
            <a:fillRect/>
          </a:stretch>
        </p:blipFill>
        <p:spPr bwMode="auto">
          <a:xfrm>
            <a:off x="4211960" y="4869160"/>
            <a:ext cx="3888432" cy="1705154"/>
          </a:xfrm>
          <a:prstGeom prst="rect">
            <a:avLst/>
          </a:prstGeom>
          <a:noFill/>
        </p:spPr>
      </p:pic>
      <p:pic>
        <p:nvPicPr>
          <p:cNvPr id="14338" name="Picture 2"/>
          <p:cNvPicPr>
            <a:picLocks noChangeAspect="1" noChangeArrowheads="1"/>
          </p:cNvPicPr>
          <p:nvPr/>
        </p:nvPicPr>
        <p:blipFill>
          <a:blip r:embed="rId4" cstate="print"/>
          <a:srcRect/>
          <a:stretch>
            <a:fillRect/>
          </a:stretch>
        </p:blipFill>
        <p:spPr bwMode="auto">
          <a:xfrm>
            <a:off x="467544" y="908720"/>
            <a:ext cx="2806684" cy="2315146"/>
          </a:xfrm>
          <a:prstGeom prst="rect">
            <a:avLst/>
          </a:prstGeom>
          <a:noFill/>
          <a:ln w="9525">
            <a:noFill/>
            <a:miter lim="800000"/>
            <a:headEnd/>
            <a:tailEnd/>
          </a:ln>
        </p:spPr>
      </p:pic>
      <p:pic>
        <p:nvPicPr>
          <p:cNvPr id="8" name="Picture 1" descr="BADGE FINAL DHM TO P#2DFB7C (2).JPG"/>
          <p:cNvPicPr>
            <a:picLocks noChangeAspect="1" noChangeArrowheads="1"/>
          </p:cNvPicPr>
          <p:nvPr/>
        </p:nvPicPr>
        <p:blipFill>
          <a:blip r:embed="rId5" cstate="print"/>
          <a:srcRect l="13803" t="15099" r="6256" b="26471"/>
          <a:stretch>
            <a:fillRect/>
          </a:stretch>
        </p:blipFill>
        <p:spPr bwMode="auto">
          <a:xfrm>
            <a:off x="8201764" y="5877272"/>
            <a:ext cx="942236" cy="98072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
          <p:cNvPicPr>
            <a:picLocks noChangeAspect="1" noChangeArrowheads="1"/>
          </p:cNvPicPr>
          <p:nvPr/>
        </p:nvPicPr>
        <p:blipFill>
          <a:blip r:embed="rId2" cstate="print"/>
          <a:srcRect t="24527" b="39598"/>
          <a:stretch>
            <a:fillRect/>
          </a:stretch>
        </p:blipFill>
        <p:spPr bwMode="auto">
          <a:xfrm>
            <a:off x="0" y="1"/>
            <a:ext cx="6845738" cy="3501008"/>
          </a:xfrm>
          <a:prstGeom prst="rect">
            <a:avLst/>
          </a:prstGeom>
          <a:noFill/>
          <a:ln w="9525">
            <a:noFill/>
            <a:miter lim="800000"/>
            <a:headEnd/>
            <a:tailEnd/>
          </a:ln>
        </p:spPr>
      </p:pic>
      <p:sp>
        <p:nvSpPr>
          <p:cNvPr id="3077" name="Rectangle 5"/>
          <p:cNvSpPr>
            <a:spLocks noChangeArrowheads="1"/>
          </p:cNvSpPr>
          <p:nvPr/>
        </p:nvSpPr>
        <p:spPr bwMode="auto">
          <a:xfrm>
            <a:off x="0" y="3573016"/>
            <a:ext cx="583794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lang="en-GB" b="1" smtClean="0">
                <a:latin typeface="Arial" pitchFamily="34" charset="0"/>
                <a:ea typeface="Calibri" pitchFamily="34" charset="0"/>
                <a:cs typeface="Times New Roman" pitchFamily="18" charset="0"/>
              </a:rPr>
              <a:t>1991 Block Telethon- </a:t>
            </a:r>
            <a:r>
              <a:rPr kumimoji="0" lang="en-GB" sz="1800" b="1" i="0" u="none" strike="noStrike" cap="none" normalizeH="0" baseline="0" smtClean="0">
                <a:ln>
                  <a:noFill/>
                </a:ln>
                <a:solidFill>
                  <a:schemeClr val="tx1"/>
                </a:solidFill>
                <a:effectLst/>
                <a:latin typeface="Arial" pitchFamily="34" charset="0"/>
                <a:ea typeface="Calibri" pitchFamily="34" charset="0"/>
                <a:cs typeface="Times New Roman" pitchFamily="18" charset="0"/>
              </a:rPr>
              <a:t>Nothing </a:t>
            </a:r>
            <a:r>
              <a:rPr kumimoji="0" lang="en-GB" sz="18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About Us Without Us </a:t>
            </a:r>
            <a:endParaRPr kumimoji="0" lang="en-GB" sz="1800" b="0" i="0" u="none" strike="noStrike" cap="none" normalizeH="0" baseline="0" dirty="0" smtClean="0">
              <a:ln>
                <a:noFill/>
              </a:ln>
              <a:solidFill>
                <a:schemeClr val="tx1"/>
              </a:solidFill>
              <a:effectLst/>
              <a:latin typeface="Arial" pitchFamily="34" charset="0"/>
            </a:endParaRPr>
          </a:p>
        </p:txBody>
      </p:sp>
      <p:pic>
        <p:nvPicPr>
          <p:cNvPr id="7" name="Picture 1" descr="E:\Disability History Month\Logos\DHM_BADGE 2.jpg"/>
          <p:cNvPicPr>
            <a:picLocks noChangeAspect="1" noChangeArrowheads="1"/>
          </p:cNvPicPr>
          <p:nvPr/>
        </p:nvPicPr>
        <p:blipFill>
          <a:blip r:embed="rId3" cstate="print"/>
          <a:srcRect l="10097" t="11334" r="9045" b="34904"/>
          <a:stretch>
            <a:fillRect/>
          </a:stretch>
        </p:blipFill>
        <p:spPr bwMode="auto">
          <a:xfrm>
            <a:off x="179512" y="5229200"/>
            <a:ext cx="1679575" cy="1439863"/>
          </a:xfrm>
          <a:prstGeom prst="rect">
            <a:avLst/>
          </a:prstGeom>
          <a:noFill/>
          <a:ln w="9525">
            <a:noFill/>
            <a:miter lim="800000"/>
            <a:headEnd/>
            <a:tailEnd/>
          </a:ln>
        </p:spPr>
      </p:pic>
      <p:pic>
        <p:nvPicPr>
          <p:cNvPr id="5" name="Picture 9"/>
          <p:cNvPicPr>
            <a:picLocks noChangeAspect="1" noChangeArrowheads="1"/>
          </p:cNvPicPr>
          <p:nvPr/>
        </p:nvPicPr>
        <p:blipFill>
          <a:blip r:embed="rId4" cstate="print"/>
          <a:srcRect/>
          <a:stretch>
            <a:fillRect/>
          </a:stretch>
        </p:blipFill>
        <p:spPr bwMode="auto">
          <a:xfrm>
            <a:off x="2102791" y="4293096"/>
            <a:ext cx="3510637" cy="2232248"/>
          </a:xfrm>
          <a:prstGeom prst="rect">
            <a:avLst/>
          </a:prstGeom>
          <a:noFill/>
          <a:ln w="9525">
            <a:noFill/>
            <a:miter lim="800000"/>
            <a:headEnd/>
            <a:tailEnd/>
          </a:ln>
        </p:spPr>
      </p:pic>
      <p:sp>
        <p:nvSpPr>
          <p:cNvPr id="6" name="TextBox 5"/>
          <p:cNvSpPr txBox="1"/>
          <p:nvPr/>
        </p:nvSpPr>
        <p:spPr>
          <a:xfrm>
            <a:off x="5940152" y="4725144"/>
            <a:ext cx="2520280" cy="646331"/>
          </a:xfrm>
          <a:prstGeom prst="rect">
            <a:avLst/>
          </a:prstGeom>
          <a:noFill/>
        </p:spPr>
        <p:txBody>
          <a:bodyPr wrap="square" rtlCol="0">
            <a:spAutoFit/>
          </a:bodyPr>
          <a:lstStyle/>
          <a:p>
            <a:r>
              <a:rPr lang="en-GB" b="1" dirty="0" smtClean="0"/>
              <a:t>62% of buses are accessible all in London</a:t>
            </a:r>
            <a:endParaRPr lang="en-GB" b="1" dirty="0"/>
          </a:p>
        </p:txBody>
      </p:sp>
      <p:sp>
        <p:nvSpPr>
          <p:cNvPr id="8" name="TextBox 7"/>
          <p:cNvSpPr txBox="1"/>
          <p:nvPr/>
        </p:nvSpPr>
        <p:spPr>
          <a:xfrm>
            <a:off x="7092280" y="1052736"/>
            <a:ext cx="1872208" cy="646331"/>
          </a:xfrm>
          <a:prstGeom prst="rect">
            <a:avLst/>
          </a:prstGeom>
          <a:noFill/>
        </p:spPr>
        <p:txBody>
          <a:bodyPr wrap="square" rtlCol="0">
            <a:spAutoFit/>
          </a:bodyPr>
          <a:lstStyle/>
          <a:p>
            <a:r>
              <a:rPr lang="en-GB" b="1" dirty="0" smtClean="0"/>
              <a:t>Telethon was </a:t>
            </a:r>
          </a:p>
          <a:p>
            <a:r>
              <a:rPr lang="en-GB" b="1" dirty="0" smtClean="0"/>
              <a:t>withdrawn</a:t>
            </a:r>
            <a:endParaRPr lang="en-GB"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Shared\Disability History Month\Poster\356599695.jpg"/>
          <p:cNvPicPr>
            <a:picLocks noGrp="1" noChangeAspect="1" noChangeArrowheads="1"/>
          </p:cNvPicPr>
          <p:nvPr>
            <p:ph sz="half" idx="2"/>
          </p:nvPr>
        </p:nvPicPr>
        <p:blipFill>
          <a:blip r:embed="rId2" cstate="print"/>
          <a:srcRect/>
          <a:stretch>
            <a:fillRect/>
          </a:stretch>
        </p:blipFill>
        <p:spPr>
          <a:xfrm>
            <a:off x="4356100" y="1557338"/>
            <a:ext cx="2168525" cy="2735262"/>
          </a:xfrm>
          <a:noFill/>
        </p:spPr>
      </p:pic>
      <p:pic>
        <p:nvPicPr>
          <p:cNvPr id="48131" name="Picture 3"/>
          <p:cNvPicPr>
            <a:picLocks noChangeAspect="1" noChangeArrowheads="1"/>
          </p:cNvPicPr>
          <p:nvPr/>
        </p:nvPicPr>
        <p:blipFill>
          <a:blip r:embed="rId3" cstate="print"/>
          <a:srcRect/>
          <a:stretch>
            <a:fillRect/>
          </a:stretch>
        </p:blipFill>
        <p:spPr bwMode="auto">
          <a:xfrm>
            <a:off x="2771775" y="115888"/>
            <a:ext cx="3735388" cy="1411287"/>
          </a:xfrm>
          <a:prstGeom prst="rect">
            <a:avLst/>
          </a:prstGeom>
          <a:noFill/>
          <a:ln w="9525">
            <a:noFill/>
            <a:miter lim="800000"/>
            <a:headEnd/>
            <a:tailEnd/>
          </a:ln>
        </p:spPr>
      </p:pic>
      <p:pic>
        <p:nvPicPr>
          <p:cNvPr id="48132" name="Picture 4"/>
          <p:cNvPicPr>
            <a:picLocks noGrp="1" noChangeAspect="1" noChangeArrowheads="1"/>
          </p:cNvPicPr>
          <p:nvPr>
            <p:ph sz="half" idx="1"/>
          </p:nvPr>
        </p:nvPicPr>
        <p:blipFill>
          <a:blip r:embed="rId4" cstate="print"/>
          <a:srcRect/>
          <a:stretch>
            <a:fillRect/>
          </a:stretch>
        </p:blipFill>
        <p:spPr>
          <a:xfrm>
            <a:off x="323850" y="1628775"/>
            <a:ext cx="4038600" cy="2422525"/>
          </a:xfrm>
          <a:noFill/>
        </p:spPr>
      </p:pic>
      <p:pic>
        <p:nvPicPr>
          <p:cNvPr id="48133" name="Picture 5"/>
          <p:cNvPicPr>
            <a:picLocks noChangeAspect="1" noChangeArrowheads="1"/>
          </p:cNvPicPr>
          <p:nvPr/>
        </p:nvPicPr>
        <p:blipFill>
          <a:blip r:embed="rId5" cstate="print"/>
          <a:srcRect/>
          <a:stretch>
            <a:fillRect/>
          </a:stretch>
        </p:blipFill>
        <p:spPr bwMode="auto">
          <a:xfrm>
            <a:off x="0" y="4005263"/>
            <a:ext cx="4381500" cy="2628900"/>
          </a:xfrm>
          <a:prstGeom prst="rect">
            <a:avLst/>
          </a:prstGeom>
          <a:noFill/>
          <a:ln w="9525">
            <a:noFill/>
            <a:miter lim="800000"/>
            <a:headEnd/>
            <a:tailEnd/>
          </a:ln>
        </p:spPr>
      </p:pic>
      <p:pic>
        <p:nvPicPr>
          <p:cNvPr id="48134" name="Picture 6"/>
          <p:cNvPicPr>
            <a:picLocks noChangeAspect="1" noChangeArrowheads="1"/>
          </p:cNvPicPr>
          <p:nvPr/>
        </p:nvPicPr>
        <p:blipFill>
          <a:blip r:embed="rId6" cstate="print"/>
          <a:srcRect/>
          <a:stretch>
            <a:fillRect/>
          </a:stretch>
        </p:blipFill>
        <p:spPr bwMode="auto">
          <a:xfrm>
            <a:off x="4427538" y="4292600"/>
            <a:ext cx="3878262" cy="2327275"/>
          </a:xfrm>
          <a:prstGeom prst="rect">
            <a:avLst/>
          </a:prstGeom>
          <a:noFill/>
          <a:ln w="9525">
            <a:noFill/>
            <a:miter lim="800000"/>
            <a:headEnd/>
            <a:tailEnd/>
          </a:ln>
        </p:spPr>
      </p:pic>
      <p:sp>
        <p:nvSpPr>
          <p:cNvPr id="48135" name="TextBox 9"/>
          <p:cNvSpPr txBox="1">
            <a:spLocks noChangeArrowheads="1"/>
          </p:cNvSpPr>
          <p:nvPr/>
        </p:nvSpPr>
        <p:spPr bwMode="auto">
          <a:xfrm>
            <a:off x="6804025" y="476250"/>
            <a:ext cx="2089150" cy="2862263"/>
          </a:xfrm>
          <a:prstGeom prst="rect">
            <a:avLst/>
          </a:prstGeom>
          <a:noFill/>
          <a:ln w="9525">
            <a:noFill/>
            <a:miter lim="800000"/>
            <a:headEnd/>
            <a:tailEnd/>
          </a:ln>
        </p:spPr>
        <p:txBody>
          <a:bodyPr>
            <a:spAutoFit/>
          </a:bodyPr>
          <a:lstStyle/>
          <a:p>
            <a:r>
              <a:rPr lang="en-GB" dirty="0"/>
              <a:t>ATOS contract £300m to get 1.5 million of Incapacity Benefit through </a:t>
            </a:r>
          </a:p>
          <a:p>
            <a:r>
              <a:rPr lang="en-GB" dirty="0"/>
              <a:t>Work Capability Test and onto Employment Support Allowance.</a:t>
            </a:r>
          </a:p>
        </p:txBody>
      </p:sp>
      <p:pic>
        <p:nvPicPr>
          <p:cNvPr id="8" name="Picture 1" descr="BADGE FINAL DHM TO P#2DFB7C (2).JPG"/>
          <p:cNvPicPr>
            <a:picLocks noChangeAspect="1" noChangeArrowheads="1"/>
          </p:cNvPicPr>
          <p:nvPr/>
        </p:nvPicPr>
        <p:blipFill>
          <a:blip r:embed="rId7" cstate="print"/>
          <a:srcRect l="13803" t="15099" r="6256" b="26471"/>
          <a:stretch>
            <a:fillRect/>
          </a:stretch>
        </p:blipFill>
        <p:spPr bwMode="auto">
          <a:xfrm>
            <a:off x="7740352" y="3068960"/>
            <a:ext cx="937232" cy="975519"/>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6632"/>
            <a:ext cx="8229600" cy="648072"/>
          </a:xfrm>
        </p:spPr>
        <p:txBody>
          <a:bodyPr>
            <a:normAutofit fontScale="90000"/>
          </a:bodyPr>
          <a:lstStyle/>
          <a:p>
            <a:r>
              <a:rPr lang="en-GB" b="1" dirty="0" smtClean="0">
                <a:solidFill>
                  <a:srgbClr val="FF0000"/>
                </a:solidFill>
              </a:rPr>
              <a:t>Challenge Stereotypes in the Media</a:t>
            </a:r>
            <a:endParaRPr lang="en-GB" b="1" dirty="0">
              <a:solidFill>
                <a:srgbClr val="FF0000"/>
              </a:solidFill>
            </a:endParaRPr>
          </a:p>
        </p:txBody>
      </p:sp>
      <p:sp>
        <p:nvSpPr>
          <p:cNvPr id="6" name="Content Placeholder 5"/>
          <p:cNvSpPr>
            <a:spLocks noGrp="1"/>
          </p:cNvSpPr>
          <p:nvPr>
            <p:ph sz="half" idx="1"/>
          </p:nvPr>
        </p:nvSpPr>
        <p:spPr>
          <a:xfrm>
            <a:off x="457200" y="836712"/>
            <a:ext cx="4038600" cy="5289451"/>
          </a:xfrm>
        </p:spPr>
        <p:txBody>
          <a:bodyPr>
            <a:normAutofit fontScale="32500" lnSpcReduction="20000"/>
          </a:bodyPr>
          <a:lstStyle/>
          <a:p>
            <a:r>
              <a:rPr lang="en-GB" sz="7000" dirty="0" smtClean="0"/>
              <a:t>Pitiable/Pathetic</a:t>
            </a:r>
          </a:p>
          <a:p>
            <a:r>
              <a:rPr lang="en-GB" sz="7000" dirty="0" smtClean="0"/>
              <a:t>A Burden-a drain on resources</a:t>
            </a:r>
          </a:p>
          <a:p>
            <a:r>
              <a:rPr lang="en-GB" sz="7000" dirty="0" smtClean="0"/>
              <a:t>Evil/Bad/Sinister</a:t>
            </a:r>
          </a:p>
          <a:p>
            <a:r>
              <a:rPr lang="en-GB" sz="7000" dirty="0" smtClean="0"/>
              <a:t>Atmosphere</a:t>
            </a:r>
          </a:p>
          <a:p>
            <a:r>
              <a:rPr lang="en-GB" sz="7000" dirty="0" smtClean="0"/>
              <a:t>A Joke/Laughable</a:t>
            </a:r>
          </a:p>
          <a:p>
            <a:r>
              <a:rPr lang="en-GB" sz="7000" dirty="0" smtClean="0"/>
              <a:t>Asexual</a:t>
            </a:r>
          </a:p>
          <a:p>
            <a:r>
              <a:rPr lang="en-GB" sz="7000" dirty="0" smtClean="0"/>
              <a:t>Aggressive Avenger/Chip on shoulder</a:t>
            </a:r>
          </a:p>
          <a:p>
            <a:r>
              <a:rPr lang="en-GB" sz="7000" dirty="0" smtClean="0"/>
              <a:t>Incapable adult responsibility</a:t>
            </a:r>
          </a:p>
          <a:p>
            <a:r>
              <a:rPr lang="en-GB" sz="7000" dirty="0" smtClean="0"/>
              <a:t>Mendacious/Fakers</a:t>
            </a:r>
          </a:p>
          <a:p>
            <a:r>
              <a:rPr lang="en-GB" sz="7000" dirty="0" smtClean="0"/>
              <a:t>Need to be fixed and made normal</a:t>
            </a:r>
          </a:p>
          <a:p>
            <a:r>
              <a:rPr lang="en-GB" sz="7000" dirty="0" err="1" smtClean="0"/>
              <a:t>Supercrip</a:t>
            </a:r>
            <a:r>
              <a:rPr lang="en-GB" sz="7000" dirty="0" smtClean="0"/>
              <a:t> /TOT</a:t>
            </a:r>
          </a:p>
          <a:p>
            <a:endParaRPr lang="en-GB" dirty="0" smtClean="0"/>
          </a:p>
          <a:p>
            <a:endParaRPr lang="en-GB" dirty="0"/>
          </a:p>
        </p:txBody>
      </p:sp>
      <p:sp>
        <p:nvSpPr>
          <p:cNvPr id="7" name="Content Placeholder 6"/>
          <p:cNvSpPr>
            <a:spLocks noGrp="1"/>
          </p:cNvSpPr>
          <p:nvPr>
            <p:ph sz="half" idx="2"/>
          </p:nvPr>
        </p:nvSpPr>
        <p:spPr>
          <a:xfrm>
            <a:off x="4648200" y="908720"/>
            <a:ext cx="4038600" cy="5760640"/>
          </a:xfrm>
        </p:spPr>
        <p:txBody>
          <a:bodyPr>
            <a:normAutofit fontScale="32500" lnSpcReduction="20000"/>
          </a:bodyPr>
          <a:lstStyle/>
          <a:p>
            <a:pPr>
              <a:buNone/>
            </a:pPr>
            <a:r>
              <a:rPr lang="en-US" sz="3700" b="1" dirty="0" smtClean="0"/>
              <a:t>1. Avoid depicting disabled people as always receiving. Show us as equals giving as well as receiving.</a:t>
            </a:r>
            <a:endParaRPr lang="en-GB" sz="3700" dirty="0" smtClean="0"/>
          </a:p>
          <a:p>
            <a:pPr>
              <a:buNone/>
            </a:pPr>
            <a:r>
              <a:rPr lang="en-US" sz="3700" b="1" dirty="0" smtClean="0"/>
              <a:t>2. Avoid presenting physical and mental characteristics as determining personality</a:t>
            </a:r>
            <a:endParaRPr lang="en-GB" sz="3700" dirty="0" smtClean="0"/>
          </a:p>
          <a:p>
            <a:pPr>
              <a:buNone/>
            </a:pPr>
            <a:r>
              <a:rPr lang="en-US" sz="3700" b="1" dirty="0" smtClean="0"/>
              <a:t> </a:t>
            </a:r>
            <a:endParaRPr lang="en-GB" sz="3700" dirty="0" smtClean="0"/>
          </a:p>
          <a:p>
            <a:pPr>
              <a:buNone/>
            </a:pPr>
            <a:r>
              <a:rPr lang="en-US" sz="3700" b="1" dirty="0" smtClean="0"/>
              <a:t>3.Refrain from depicting disabled people as objects of curiosity. Make us ordinary.</a:t>
            </a:r>
            <a:endParaRPr lang="en-GB" sz="3700" dirty="0" smtClean="0"/>
          </a:p>
          <a:p>
            <a:pPr>
              <a:buNone/>
            </a:pPr>
            <a:r>
              <a:rPr lang="en-US" sz="3700" b="1" dirty="0" smtClean="0"/>
              <a:t> </a:t>
            </a:r>
            <a:endParaRPr lang="en-GB" sz="3700" dirty="0" smtClean="0"/>
          </a:p>
          <a:p>
            <a:pPr>
              <a:buNone/>
            </a:pPr>
            <a:r>
              <a:rPr lang="en-US" sz="3700" b="1" dirty="0" smtClean="0"/>
              <a:t>4. Impairments should not be ridiculed or made the butt of jokes.</a:t>
            </a:r>
            <a:endParaRPr lang="en-GB" sz="3700" dirty="0" smtClean="0"/>
          </a:p>
          <a:p>
            <a:pPr>
              <a:buNone/>
            </a:pPr>
            <a:r>
              <a:rPr lang="en-US" sz="3700" b="1" dirty="0" smtClean="0"/>
              <a:t> </a:t>
            </a:r>
            <a:endParaRPr lang="en-GB" sz="3700" dirty="0" smtClean="0"/>
          </a:p>
          <a:p>
            <a:pPr>
              <a:buNone/>
            </a:pPr>
            <a:r>
              <a:rPr lang="en-US" sz="3700" b="1" dirty="0" smtClean="0"/>
              <a:t>5. Avoid sensationalizing disabled people especially as victims or perpetrators of violence.</a:t>
            </a:r>
            <a:endParaRPr lang="en-GB" sz="3700" dirty="0" smtClean="0"/>
          </a:p>
          <a:p>
            <a:pPr>
              <a:buNone/>
            </a:pPr>
            <a:r>
              <a:rPr lang="en-US" sz="3700" b="1" dirty="0" smtClean="0"/>
              <a:t> </a:t>
            </a:r>
            <a:endParaRPr lang="en-GB" sz="3700" dirty="0" smtClean="0"/>
          </a:p>
          <a:p>
            <a:pPr>
              <a:buNone/>
            </a:pPr>
            <a:r>
              <a:rPr lang="en-US" sz="3700" b="1" dirty="0" smtClean="0"/>
              <a:t>6. Refrain from endowing disabled people </a:t>
            </a:r>
            <a:r>
              <a:rPr lang="en-US" sz="3700" dirty="0" smtClean="0"/>
              <a:t>with super-human attributes.</a:t>
            </a:r>
            <a:endParaRPr lang="en-GB" sz="3700" dirty="0" smtClean="0"/>
          </a:p>
          <a:p>
            <a:pPr>
              <a:buNone/>
            </a:pPr>
            <a:r>
              <a:rPr lang="en-US" sz="3700" b="1" dirty="0" smtClean="0"/>
              <a:t> </a:t>
            </a:r>
            <a:endParaRPr lang="en-GB" sz="3700" dirty="0" smtClean="0"/>
          </a:p>
          <a:p>
            <a:pPr>
              <a:buNone/>
            </a:pPr>
            <a:r>
              <a:rPr lang="en-US" sz="3700" b="1" dirty="0" smtClean="0"/>
              <a:t>7.</a:t>
            </a:r>
            <a:r>
              <a:rPr lang="en-US" sz="3700" dirty="0" smtClean="0"/>
              <a:t>  </a:t>
            </a:r>
            <a:r>
              <a:rPr lang="en-US" sz="3700" b="1" dirty="0" smtClean="0"/>
              <a:t>Avoid Pollyanna-type plots that make disabled people’s attitude the problem. </a:t>
            </a:r>
            <a:endParaRPr lang="en-GB" sz="3700" dirty="0" smtClean="0"/>
          </a:p>
          <a:p>
            <a:pPr>
              <a:buNone/>
            </a:pPr>
            <a:r>
              <a:rPr lang="en-US" sz="3700" b="1" dirty="0" smtClean="0"/>
              <a:t> </a:t>
            </a:r>
            <a:endParaRPr lang="en-GB" sz="3700" dirty="0" smtClean="0"/>
          </a:p>
          <a:p>
            <a:pPr>
              <a:buNone/>
            </a:pPr>
            <a:r>
              <a:rPr lang="en-US" sz="3700" b="1" dirty="0" smtClean="0"/>
              <a:t>8. Show the social barriers disabled people face that keep us from living full lives.</a:t>
            </a:r>
            <a:endParaRPr lang="en-GB" sz="3700" dirty="0" smtClean="0"/>
          </a:p>
          <a:p>
            <a:pPr>
              <a:buNone/>
            </a:pPr>
            <a:r>
              <a:rPr lang="en-US" sz="3700" b="1" dirty="0" smtClean="0"/>
              <a:t> </a:t>
            </a:r>
            <a:endParaRPr lang="en-GB" sz="3700" dirty="0" smtClean="0"/>
          </a:p>
          <a:p>
            <a:pPr>
              <a:buNone/>
            </a:pPr>
            <a:r>
              <a:rPr lang="en-US" sz="3700" b="1" dirty="0" smtClean="0"/>
              <a:t>9. Avoid showing disabled people as non-sexual.  Show us in loving relationships and expressing the same range of sexual needs and desires as non-disabled people</a:t>
            </a:r>
            <a:endParaRPr lang="en-GB" sz="3700" dirty="0" smtClean="0"/>
          </a:p>
          <a:p>
            <a:pPr>
              <a:buNone/>
            </a:pPr>
            <a:r>
              <a:rPr lang="en-US" sz="3700" b="1" dirty="0" smtClean="0"/>
              <a:t> </a:t>
            </a:r>
            <a:endParaRPr lang="en-GB" sz="3700" dirty="0" smtClean="0"/>
          </a:p>
          <a:p>
            <a:pPr>
              <a:buNone/>
            </a:pPr>
            <a:r>
              <a:rPr lang="en-US" sz="3700" b="1" dirty="0" smtClean="0"/>
              <a:t>10. Most importantly, train and employ disabled people, include us in scripts, novels, </a:t>
            </a:r>
            <a:r>
              <a:rPr lang="en-US" sz="3700" b="1" dirty="0" err="1" smtClean="0"/>
              <a:t>programmes</a:t>
            </a:r>
            <a:r>
              <a:rPr lang="en-US" sz="3700" b="1" dirty="0" smtClean="0"/>
              <a:t>, images, lectures publications and curriculum.  Show us as a part of ordinary life.</a:t>
            </a:r>
            <a:endParaRPr lang="en-GB" sz="3700" dirty="0" smtClean="0"/>
          </a:p>
          <a:p>
            <a:endParaRPr lang="en-GB" dirty="0"/>
          </a:p>
        </p:txBody>
      </p:sp>
      <p:pic>
        <p:nvPicPr>
          <p:cNvPr id="8" name="Picture 1" descr="BADGE FINAL DHM TO P#2DFB7C (2).JPG"/>
          <p:cNvPicPr>
            <a:picLocks noChangeAspect="1" noChangeArrowheads="1"/>
          </p:cNvPicPr>
          <p:nvPr/>
        </p:nvPicPr>
        <p:blipFill>
          <a:blip r:embed="rId2" cstate="print"/>
          <a:srcRect l="13803" t="15099" r="6256" b="26471"/>
          <a:stretch>
            <a:fillRect/>
          </a:stretch>
        </p:blipFill>
        <p:spPr bwMode="auto">
          <a:xfrm>
            <a:off x="242562" y="5976664"/>
            <a:ext cx="873054" cy="90872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28625" y="0"/>
            <a:ext cx="8229600" cy="796925"/>
          </a:xfrm>
        </p:spPr>
        <p:txBody>
          <a:bodyPr/>
          <a:lstStyle/>
          <a:p>
            <a:pPr eaLnBrk="1" hangingPunct="1"/>
            <a:r>
              <a:rPr lang="en-GB" dirty="0" smtClean="0">
                <a:solidFill>
                  <a:srgbClr val="FF0000"/>
                </a:solidFill>
              </a:rPr>
              <a:t>Labelling and Language</a:t>
            </a:r>
          </a:p>
        </p:txBody>
      </p:sp>
      <p:sp>
        <p:nvSpPr>
          <p:cNvPr id="3" name="Content Placeholder 2"/>
          <p:cNvSpPr>
            <a:spLocks noGrp="1"/>
          </p:cNvSpPr>
          <p:nvPr>
            <p:ph idx="1"/>
          </p:nvPr>
        </p:nvSpPr>
        <p:spPr>
          <a:xfrm>
            <a:off x="5000625" y="928688"/>
            <a:ext cx="4000500" cy="5715000"/>
          </a:xfrm>
        </p:spPr>
        <p:txBody>
          <a:bodyPr rtlCol="0">
            <a:normAutofit lnSpcReduction="10000"/>
          </a:bodyPr>
          <a:lstStyle/>
          <a:p>
            <a:pPr eaLnBrk="1" fontAlgn="auto" hangingPunct="1">
              <a:spcAft>
                <a:spcPts val="0"/>
              </a:spcAft>
              <a:buFont typeface="Arial" pitchFamily="34" charset="0"/>
              <a:buNone/>
              <a:defRPr/>
            </a:pPr>
            <a:r>
              <a:rPr lang="en-GB" dirty="0" smtClean="0"/>
              <a:t>Don’t describe people by their impairment!</a:t>
            </a:r>
          </a:p>
          <a:p>
            <a:pPr eaLnBrk="1" fontAlgn="auto" hangingPunct="1">
              <a:spcAft>
                <a:spcPts val="0"/>
              </a:spcAft>
              <a:buFont typeface="Arial" pitchFamily="34" charset="0"/>
              <a:buNone/>
              <a:defRPr/>
            </a:pPr>
            <a:r>
              <a:rPr lang="en-GB" dirty="0" smtClean="0"/>
              <a:t>Only use impairment in technical reports!</a:t>
            </a:r>
          </a:p>
          <a:p>
            <a:pPr eaLnBrk="1" fontAlgn="auto" hangingPunct="1">
              <a:spcAft>
                <a:spcPts val="0"/>
              </a:spcAft>
              <a:buFont typeface="Arial" pitchFamily="34" charset="0"/>
              <a:buNone/>
              <a:defRPr/>
            </a:pPr>
            <a:r>
              <a:rPr lang="en-GB" dirty="0" smtClean="0"/>
              <a:t>We are disabled people –disabled by Society!</a:t>
            </a:r>
          </a:p>
          <a:p>
            <a:pPr eaLnBrk="1" fontAlgn="auto" hangingPunct="1">
              <a:spcAft>
                <a:spcPts val="0"/>
              </a:spcAft>
              <a:buFont typeface="Arial" pitchFamily="34" charset="0"/>
              <a:buNone/>
              <a:defRPr/>
            </a:pPr>
            <a:r>
              <a:rPr lang="en-GB" dirty="0" smtClean="0"/>
              <a:t>Avoid ‘sufferer’ or ‘victim of’!</a:t>
            </a:r>
          </a:p>
          <a:p>
            <a:pPr eaLnBrk="1" fontAlgn="auto" hangingPunct="1">
              <a:spcAft>
                <a:spcPts val="0"/>
              </a:spcAft>
              <a:buFont typeface="Arial" pitchFamily="34" charset="0"/>
              <a:buNone/>
              <a:defRPr/>
            </a:pPr>
            <a:r>
              <a:rPr lang="en-GB" dirty="0" smtClean="0"/>
              <a:t>We have a condition!</a:t>
            </a:r>
          </a:p>
          <a:p>
            <a:pPr eaLnBrk="1" fontAlgn="auto" hangingPunct="1">
              <a:spcAft>
                <a:spcPts val="0"/>
              </a:spcAft>
              <a:buFont typeface="Arial" pitchFamily="34" charset="0"/>
              <a:buNone/>
              <a:defRPr/>
            </a:pPr>
            <a:r>
              <a:rPr lang="en-GB" dirty="0" smtClean="0"/>
              <a:t>Educate your students!</a:t>
            </a:r>
          </a:p>
        </p:txBody>
      </p:sp>
      <p:pic>
        <p:nvPicPr>
          <p:cNvPr id="34820" name="Picture 25" descr="C:\DOCUME~1\dee\LOCALS~1\Temp\~AUT0007.bmp"/>
          <p:cNvPicPr>
            <a:picLocks noChangeAspect="1" noChangeArrowheads="1"/>
          </p:cNvPicPr>
          <p:nvPr/>
        </p:nvPicPr>
        <p:blipFill>
          <a:blip r:embed="rId2" cstate="print"/>
          <a:srcRect t="31798"/>
          <a:stretch>
            <a:fillRect/>
          </a:stretch>
        </p:blipFill>
        <p:spPr bwMode="auto">
          <a:xfrm>
            <a:off x="0" y="1214438"/>
            <a:ext cx="4648200" cy="3995737"/>
          </a:xfrm>
          <a:prstGeom prst="rect">
            <a:avLst/>
          </a:prstGeom>
          <a:noFill/>
          <a:ln w="9525">
            <a:noFill/>
            <a:miter lim="800000"/>
            <a:headEnd/>
            <a:tailEnd/>
          </a:ln>
        </p:spPr>
      </p:pic>
      <p:sp>
        <p:nvSpPr>
          <p:cNvPr id="34821" name="TextBox 5"/>
          <p:cNvSpPr txBox="1">
            <a:spLocks noChangeArrowheads="1"/>
          </p:cNvSpPr>
          <p:nvPr/>
        </p:nvSpPr>
        <p:spPr bwMode="auto">
          <a:xfrm>
            <a:off x="357188" y="6072188"/>
            <a:ext cx="4071937" cy="646112"/>
          </a:xfrm>
          <a:prstGeom prst="rect">
            <a:avLst/>
          </a:prstGeom>
          <a:noFill/>
          <a:ln w="9525">
            <a:noFill/>
            <a:miter lim="800000"/>
            <a:headEnd/>
            <a:tailEnd/>
          </a:ln>
        </p:spPr>
        <p:txBody>
          <a:bodyPr>
            <a:spAutoFit/>
          </a:bodyPr>
          <a:lstStyle/>
          <a:p>
            <a:r>
              <a:rPr lang="en-GB">
                <a:latin typeface="Calibri" pitchFamily="34" charset="0"/>
              </a:rPr>
              <a:t>http://www.worldofinclusion.com/res/qca/Language.doc</a:t>
            </a:r>
          </a:p>
        </p:txBody>
      </p:sp>
      <p:pic>
        <p:nvPicPr>
          <p:cNvPr id="6" name="Picture 1" descr="BADGE FINAL DHM TO P#2DFB7C (2).JPG"/>
          <p:cNvPicPr>
            <a:picLocks noChangeAspect="1" noChangeArrowheads="1"/>
          </p:cNvPicPr>
          <p:nvPr/>
        </p:nvPicPr>
        <p:blipFill>
          <a:blip r:embed="rId3" cstate="print"/>
          <a:srcRect l="13803" t="15099" r="6256" b="26471"/>
          <a:stretch>
            <a:fillRect/>
          </a:stretch>
        </p:blipFill>
        <p:spPr bwMode="auto">
          <a:xfrm>
            <a:off x="251520" y="188640"/>
            <a:ext cx="873054" cy="9087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rtlCol="0">
            <a:normAutofit fontScale="90000"/>
          </a:bodyPr>
          <a:lstStyle/>
          <a:p>
            <a:pPr eaLnBrk="1" fontAlgn="auto" hangingPunct="1">
              <a:spcAft>
                <a:spcPts val="0"/>
              </a:spcAft>
              <a:defRPr/>
            </a:pPr>
            <a:r>
              <a:rPr lang="en-GB" sz="2400" b="1" dirty="0" smtClean="0">
                <a:solidFill>
                  <a:srgbClr val="FF0000"/>
                </a:solidFill>
              </a:rPr>
              <a:t>Hate Crimes against disabled people are more common than you think! UKDPC found 69 Murders and 520 serious attacks motivated by disability hate crime from Jan 2007 to July 2010!</a:t>
            </a:r>
            <a:endParaRPr lang="en-US" sz="2400" b="1" dirty="0" smtClean="0">
              <a:solidFill>
                <a:srgbClr val="FF0000"/>
              </a:solidFill>
            </a:endParaRPr>
          </a:p>
        </p:txBody>
      </p:sp>
      <p:pic>
        <p:nvPicPr>
          <p:cNvPr id="30723" name="Picture 3" descr=" Epileptic died after months of torture"/>
          <p:cNvPicPr>
            <a:picLocks noChangeAspect="1" noChangeArrowheads="1"/>
          </p:cNvPicPr>
          <p:nvPr/>
        </p:nvPicPr>
        <p:blipFill>
          <a:blip r:embed="rId2" cstate="print"/>
          <a:srcRect/>
          <a:stretch>
            <a:fillRect/>
          </a:stretch>
        </p:blipFill>
        <p:spPr bwMode="auto">
          <a:xfrm>
            <a:off x="142875" y="1500188"/>
            <a:ext cx="2095500" cy="1758950"/>
          </a:xfrm>
          <a:prstGeom prst="rect">
            <a:avLst/>
          </a:prstGeom>
          <a:noFill/>
          <a:ln w="9525">
            <a:solidFill>
              <a:schemeClr val="tx1"/>
            </a:solidFill>
            <a:miter lim="800000"/>
            <a:headEnd/>
            <a:tailEnd/>
          </a:ln>
        </p:spPr>
      </p:pic>
      <p:sp>
        <p:nvSpPr>
          <p:cNvPr id="30724" name="TextBox 4"/>
          <p:cNvSpPr txBox="1">
            <a:spLocks noChangeArrowheads="1"/>
          </p:cNvSpPr>
          <p:nvPr/>
        </p:nvSpPr>
        <p:spPr bwMode="auto">
          <a:xfrm>
            <a:off x="428625" y="3714750"/>
            <a:ext cx="1785938" cy="2032000"/>
          </a:xfrm>
          <a:prstGeom prst="rect">
            <a:avLst/>
          </a:prstGeom>
          <a:noFill/>
          <a:ln w="9525">
            <a:solidFill>
              <a:schemeClr val="tx1"/>
            </a:solidFill>
            <a:miter lim="800000"/>
            <a:headEnd/>
            <a:tailEnd/>
          </a:ln>
        </p:spPr>
        <p:txBody>
          <a:bodyPr>
            <a:spAutoFit/>
          </a:bodyPr>
          <a:lstStyle/>
          <a:p>
            <a:r>
              <a:rPr lang="en-GB" dirty="0">
                <a:latin typeface="Calibri" pitchFamily="34" charset="0"/>
              </a:rPr>
              <a:t>Kevin Davies who had epilepsy was kept in a shed for four months until he died/</a:t>
            </a:r>
          </a:p>
          <a:p>
            <a:r>
              <a:rPr lang="en-GB" dirty="0">
                <a:latin typeface="Calibri" pitchFamily="34" charset="0"/>
              </a:rPr>
              <a:t>Wigan</a:t>
            </a:r>
            <a:endParaRPr lang="en-US" dirty="0">
              <a:latin typeface="Calibri" pitchFamily="34" charset="0"/>
            </a:endParaRPr>
          </a:p>
        </p:txBody>
      </p:sp>
      <p:pic>
        <p:nvPicPr>
          <p:cNvPr id="30725" name="Picture 5" descr="Craig Robins"/>
          <p:cNvPicPr>
            <a:picLocks noChangeAspect="1" noChangeArrowheads="1"/>
          </p:cNvPicPr>
          <p:nvPr/>
        </p:nvPicPr>
        <p:blipFill>
          <a:blip r:embed="rId3" cstate="print"/>
          <a:srcRect/>
          <a:stretch>
            <a:fillRect/>
          </a:stretch>
        </p:blipFill>
        <p:spPr bwMode="auto">
          <a:xfrm>
            <a:off x="2428875" y="1571625"/>
            <a:ext cx="1931988" cy="1449388"/>
          </a:xfrm>
          <a:prstGeom prst="rect">
            <a:avLst/>
          </a:prstGeom>
          <a:noFill/>
          <a:ln w="9525">
            <a:solidFill>
              <a:schemeClr val="tx1"/>
            </a:solidFill>
            <a:miter lim="800000"/>
            <a:headEnd/>
            <a:tailEnd/>
          </a:ln>
        </p:spPr>
      </p:pic>
      <p:sp>
        <p:nvSpPr>
          <p:cNvPr id="30726" name="TextBox 6"/>
          <p:cNvSpPr txBox="1">
            <a:spLocks noChangeArrowheads="1"/>
          </p:cNvSpPr>
          <p:nvPr/>
        </p:nvSpPr>
        <p:spPr bwMode="auto">
          <a:xfrm>
            <a:off x="2428875" y="3357563"/>
            <a:ext cx="1785938" cy="2308225"/>
          </a:xfrm>
          <a:prstGeom prst="rect">
            <a:avLst/>
          </a:prstGeom>
          <a:noFill/>
          <a:ln w="9525">
            <a:solidFill>
              <a:schemeClr val="tx1"/>
            </a:solidFill>
            <a:miter lim="800000"/>
            <a:headEnd/>
            <a:tailEnd/>
          </a:ln>
        </p:spPr>
        <p:txBody>
          <a:bodyPr>
            <a:spAutoFit/>
          </a:bodyPr>
          <a:lstStyle/>
          <a:p>
            <a:r>
              <a:rPr lang="en-GB" dirty="0">
                <a:latin typeface="Calibri" pitchFamily="34" charset="0"/>
              </a:rPr>
              <a:t>Craig Robbins had learning difficulty and was viciously attacked leading to brain damage by three people- Wales</a:t>
            </a:r>
            <a:endParaRPr lang="en-US" dirty="0">
              <a:latin typeface="Calibri" pitchFamily="34" charset="0"/>
            </a:endParaRPr>
          </a:p>
        </p:txBody>
      </p:sp>
      <p:sp>
        <p:nvSpPr>
          <p:cNvPr id="30727" name="TextBox 8"/>
          <p:cNvSpPr txBox="1">
            <a:spLocks noChangeArrowheads="1"/>
          </p:cNvSpPr>
          <p:nvPr/>
        </p:nvSpPr>
        <p:spPr bwMode="auto">
          <a:xfrm>
            <a:off x="4357688" y="4357688"/>
            <a:ext cx="2357437" cy="2308225"/>
          </a:xfrm>
          <a:prstGeom prst="rect">
            <a:avLst/>
          </a:prstGeom>
          <a:noFill/>
          <a:ln w="9525">
            <a:solidFill>
              <a:schemeClr val="tx1"/>
            </a:solidFill>
            <a:miter lim="800000"/>
            <a:headEnd/>
            <a:tailEnd/>
          </a:ln>
        </p:spPr>
        <p:txBody>
          <a:bodyPr>
            <a:spAutoFit/>
          </a:bodyPr>
          <a:lstStyle/>
          <a:p>
            <a:r>
              <a:rPr lang="en-GB" dirty="0">
                <a:latin typeface="Calibri" pitchFamily="34" charset="0"/>
              </a:rPr>
              <a:t>Raymond Atherton a man with learning difficulties repeatedly attacked and eventually killed by 2 teenagers after months of torture . Warrington</a:t>
            </a:r>
            <a:endParaRPr lang="en-US" dirty="0">
              <a:latin typeface="Calibri" pitchFamily="34" charset="0"/>
            </a:endParaRPr>
          </a:p>
        </p:txBody>
      </p:sp>
      <p:pic>
        <p:nvPicPr>
          <p:cNvPr id="30728" name="Picture 9" descr="Raymond Atherton: killed by a group of teenagers who exploited his gentle nature and vulnerability"/>
          <p:cNvPicPr>
            <a:picLocks noChangeAspect="1" noChangeArrowheads="1"/>
          </p:cNvPicPr>
          <p:nvPr/>
        </p:nvPicPr>
        <p:blipFill>
          <a:blip r:embed="rId4" cstate="print"/>
          <a:srcRect/>
          <a:stretch>
            <a:fillRect/>
          </a:stretch>
        </p:blipFill>
        <p:spPr bwMode="auto">
          <a:xfrm>
            <a:off x="4572000" y="1571625"/>
            <a:ext cx="1357313" cy="2428875"/>
          </a:xfrm>
          <a:prstGeom prst="rect">
            <a:avLst/>
          </a:prstGeom>
          <a:noFill/>
          <a:ln w="9525">
            <a:solidFill>
              <a:schemeClr val="tx1"/>
            </a:solidFill>
            <a:miter lim="800000"/>
            <a:headEnd/>
            <a:tailEnd/>
          </a:ln>
        </p:spPr>
      </p:pic>
      <p:pic>
        <p:nvPicPr>
          <p:cNvPr id="30729" name="Picture 10" descr="Rikki Judkins"/>
          <p:cNvPicPr>
            <a:picLocks noChangeAspect="1" noChangeArrowheads="1"/>
          </p:cNvPicPr>
          <p:nvPr/>
        </p:nvPicPr>
        <p:blipFill>
          <a:blip r:embed="rId5" cstate="print"/>
          <a:srcRect/>
          <a:stretch>
            <a:fillRect/>
          </a:stretch>
        </p:blipFill>
        <p:spPr bwMode="auto">
          <a:xfrm>
            <a:off x="6286500" y="1428750"/>
            <a:ext cx="2500313" cy="2071688"/>
          </a:xfrm>
          <a:prstGeom prst="rect">
            <a:avLst/>
          </a:prstGeom>
          <a:noFill/>
          <a:ln w="9525">
            <a:solidFill>
              <a:schemeClr val="tx1"/>
            </a:solidFill>
            <a:miter lim="800000"/>
            <a:headEnd/>
            <a:tailEnd/>
          </a:ln>
        </p:spPr>
      </p:pic>
      <p:sp>
        <p:nvSpPr>
          <p:cNvPr id="30730" name="TextBox 13"/>
          <p:cNvSpPr txBox="1">
            <a:spLocks noChangeArrowheads="1"/>
          </p:cNvSpPr>
          <p:nvPr/>
        </p:nvSpPr>
        <p:spPr bwMode="auto">
          <a:xfrm>
            <a:off x="6858000" y="4143375"/>
            <a:ext cx="2106488" cy="1477328"/>
          </a:xfrm>
          <a:prstGeom prst="rect">
            <a:avLst/>
          </a:prstGeom>
          <a:noFill/>
          <a:ln w="9525">
            <a:solidFill>
              <a:schemeClr val="tx1"/>
            </a:solidFill>
            <a:miter lim="800000"/>
            <a:headEnd/>
            <a:tailEnd/>
          </a:ln>
        </p:spPr>
        <p:txBody>
          <a:bodyPr wrap="square">
            <a:spAutoFit/>
          </a:bodyPr>
          <a:lstStyle/>
          <a:p>
            <a:r>
              <a:rPr lang="en-GB" dirty="0" err="1">
                <a:latin typeface="Calibri" pitchFamily="34" charset="0"/>
              </a:rPr>
              <a:t>Rikki</a:t>
            </a:r>
            <a:r>
              <a:rPr lang="en-GB" dirty="0">
                <a:latin typeface="Calibri" pitchFamily="34" charset="0"/>
              </a:rPr>
              <a:t> </a:t>
            </a:r>
            <a:r>
              <a:rPr lang="en-GB" dirty="0" err="1">
                <a:latin typeface="Calibri" pitchFamily="34" charset="0"/>
              </a:rPr>
              <a:t>Judkins</a:t>
            </a:r>
            <a:r>
              <a:rPr lang="en-GB" dirty="0">
                <a:latin typeface="Calibri" pitchFamily="34" charset="0"/>
              </a:rPr>
              <a:t> with Learning Difficulties </a:t>
            </a:r>
            <a:r>
              <a:rPr lang="en-GB" dirty="0" smtClean="0">
                <a:latin typeface="Calibri" pitchFamily="34" charset="0"/>
              </a:rPr>
              <a:t>beaten </a:t>
            </a:r>
            <a:r>
              <a:rPr lang="en-GB" dirty="0">
                <a:latin typeface="Calibri" pitchFamily="34" charset="0"/>
              </a:rPr>
              <a:t>to death by two teenagers when visiting Lancaster</a:t>
            </a:r>
            <a:endParaRPr lang="en-US" dirty="0">
              <a:latin typeface="Calibri" pitchFamily="34" charset="0"/>
            </a:endParaRPr>
          </a:p>
        </p:txBody>
      </p:sp>
      <p:pic>
        <p:nvPicPr>
          <p:cNvPr id="12" name="Picture 1" descr="BADGE FINAL DHM TO P#2DFB7C (2).JPG"/>
          <p:cNvPicPr>
            <a:picLocks noChangeAspect="1" noChangeArrowheads="1"/>
          </p:cNvPicPr>
          <p:nvPr/>
        </p:nvPicPr>
        <p:blipFill>
          <a:blip r:embed="rId6" cstate="print"/>
          <a:srcRect l="13803" t="15099" r="6256" b="26471"/>
          <a:stretch>
            <a:fillRect/>
          </a:stretch>
        </p:blipFill>
        <p:spPr bwMode="auto">
          <a:xfrm>
            <a:off x="179512" y="5949280"/>
            <a:ext cx="873054" cy="908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274638"/>
            <a:ext cx="8229600" cy="777875"/>
          </a:xfrm>
        </p:spPr>
        <p:txBody>
          <a:bodyPr/>
          <a:lstStyle/>
          <a:p>
            <a:r>
              <a:rPr lang="en-GB" sz="3600" b="1" dirty="0" err="1" smtClean="0">
                <a:solidFill>
                  <a:srgbClr val="FF0000"/>
                </a:solidFill>
              </a:rPr>
              <a:t>Scapegoating</a:t>
            </a:r>
            <a:r>
              <a:rPr lang="en-GB" sz="3600" b="1" dirty="0" smtClean="0">
                <a:solidFill>
                  <a:srgbClr val="FF0000"/>
                </a:solidFill>
              </a:rPr>
              <a:t>: Where does it come from?</a:t>
            </a:r>
          </a:p>
        </p:txBody>
      </p:sp>
      <p:sp>
        <p:nvSpPr>
          <p:cNvPr id="3" name="Content Placeholder 2"/>
          <p:cNvSpPr>
            <a:spLocks noGrp="1"/>
          </p:cNvSpPr>
          <p:nvPr>
            <p:ph idx="1"/>
          </p:nvPr>
        </p:nvSpPr>
        <p:spPr>
          <a:xfrm>
            <a:off x="457200" y="1125538"/>
            <a:ext cx="8229600" cy="5000625"/>
          </a:xfrm>
        </p:spPr>
        <p:txBody>
          <a:bodyPr>
            <a:normAutofit fontScale="92500" lnSpcReduction="20000"/>
          </a:bodyPr>
          <a:lstStyle/>
          <a:p>
            <a:pPr>
              <a:buFont typeface="Arial" pitchFamily="34" charset="0"/>
              <a:buChar char="•"/>
              <a:defRPr/>
            </a:pPr>
            <a:r>
              <a:rPr lang="en-GB" b="1" dirty="0" err="1" smtClean="0">
                <a:solidFill>
                  <a:srgbClr val="FF0000"/>
                </a:solidFill>
              </a:rPr>
              <a:t>Othering</a:t>
            </a:r>
            <a:r>
              <a:rPr lang="en-GB" b="1" dirty="0" smtClean="0"/>
              <a:t>- process –</a:t>
            </a:r>
            <a:r>
              <a:rPr lang="en-GB" b="1" dirty="0" err="1" smtClean="0"/>
              <a:t>Adorno</a:t>
            </a:r>
            <a:r>
              <a:rPr lang="en-GB" b="1" dirty="0" smtClean="0"/>
              <a:t>, Social Psychologist</a:t>
            </a:r>
          </a:p>
          <a:p>
            <a:pPr>
              <a:buFont typeface="Arial" pitchFamily="34" charset="0"/>
              <a:buChar char="•"/>
              <a:defRPr/>
            </a:pPr>
            <a:r>
              <a:rPr lang="en-GB" b="1" dirty="0" smtClean="0"/>
              <a:t>Unwanted comments and name calling</a:t>
            </a:r>
          </a:p>
          <a:p>
            <a:pPr>
              <a:buFont typeface="Arial" pitchFamily="34" charset="0"/>
              <a:buChar char="•"/>
              <a:defRPr/>
            </a:pPr>
            <a:r>
              <a:rPr lang="en-GB" b="1" dirty="0" smtClean="0"/>
              <a:t>Jokes at disabled persons expense</a:t>
            </a:r>
          </a:p>
          <a:p>
            <a:pPr>
              <a:buFont typeface="Arial" pitchFamily="34" charset="0"/>
              <a:buChar char="•"/>
              <a:defRPr/>
            </a:pPr>
            <a:r>
              <a:rPr lang="en-GB" b="1" dirty="0" smtClean="0"/>
              <a:t>Exclude from social group</a:t>
            </a:r>
          </a:p>
          <a:p>
            <a:pPr>
              <a:buFont typeface="Arial" pitchFamily="34" charset="0"/>
              <a:buChar char="•"/>
              <a:defRPr/>
            </a:pPr>
            <a:r>
              <a:rPr lang="en-GB" b="1" dirty="0" smtClean="0"/>
              <a:t>Discriminate</a:t>
            </a:r>
          </a:p>
          <a:p>
            <a:pPr>
              <a:buFont typeface="Arial" pitchFamily="34" charset="0"/>
              <a:buChar char="•"/>
              <a:defRPr/>
            </a:pPr>
            <a:r>
              <a:rPr lang="en-GB" b="1" dirty="0" smtClean="0"/>
              <a:t>Violence</a:t>
            </a:r>
          </a:p>
          <a:p>
            <a:pPr>
              <a:buFont typeface="Arial" pitchFamily="34" charset="0"/>
              <a:buChar char="•"/>
              <a:defRPr/>
            </a:pPr>
            <a:r>
              <a:rPr lang="en-GB" b="1" dirty="0" smtClean="0"/>
              <a:t>Death</a:t>
            </a:r>
          </a:p>
          <a:p>
            <a:pPr>
              <a:buFont typeface="Arial" pitchFamily="34" charset="0"/>
              <a:buChar char="•"/>
              <a:defRPr/>
            </a:pPr>
            <a:r>
              <a:rPr lang="en-GB" b="1" dirty="0" smtClean="0"/>
              <a:t>All is run by projecting onto others your own worries and insecurities</a:t>
            </a:r>
          </a:p>
          <a:p>
            <a:pPr>
              <a:buFont typeface="Arial" pitchFamily="34" charset="0"/>
              <a:buChar char="•"/>
              <a:defRPr/>
            </a:pPr>
            <a:r>
              <a:rPr lang="en-GB" b="1" dirty="0" smtClean="0"/>
              <a:t>Increases at times of economic and social dislocation.</a:t>
            </a:r>
            <a:endParaRPr lang="en-GB" b="1" dirty="0"/>
          </a:p>
        </p:txBody>
      </p:sp>
      <p:pic>
        <p:nvPicPr>
          <p:cNvPr id="5" name="Picture 1" descr="BADGE FINAL DHM TO P#2DFB7C (2).JPG"/>
          <p:cNvPicPr>
            <a:picLocks noChangeAspect="1" noChangeArrowheads="1"/>
          </p:cNvPicPr>
          <p:nvPr/>
        </p:nvPicPr>
        <p:blipFill>
          <a:blip r:embed="rId2" cstate="print"/>
          <a:srcRect l="13803" t="15099" r="6256" b="26471"/>
          <a:stretch>
            <a:fillRect/>
          </a:stretch>
        </p:blipFill>
        <p:spPr bwMode="auto">
          <a:xfrm>
            <a:off x="7956376" y="5805264"/>
            <a:ext cx="873054" cy="9087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Firewall"/>
          <p:cNvSpPr>
            <a:spLocks noEditPoints="1" noChangeArrowheads="1"/>
          </p:cNvSpPr>
          <p:nvPr/>
        </p:nvSpPr>
        <p:spPr bwMode="auto">
          <a:xfrm>
            <a:off x="0" y="0"/>
            <a:ext cx="9144000" cy="6858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761 w 21600"/>
              <a:gd name="T25" fmla="*/ 22454 h 21600"/>
              <a:gd name="T26" fmla="*/ 21069 w 21600"/>
              <a:gd name="T27" fmla="*/ 322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ln>
            <a:headEnd/>
            <a:tailEnd/>
          </a:ln>
        </p:spPr>
        <p:style>
          <a:lnRef idx="1">
            <a:schemeClr val="accent3"/>
          </a:lnRef>
          <a:fillRef idx="2">
            <a:schemeClr val="accent3"/>
          </a:fillRef>
          <a:effectRef idx="1">
            <a:schemeClr val="accent3"/>
          </a:effectRef>
          <a:fontRef idx="minor">
            <a:schemeClr val="dk1"/>
          </a:fontRef>
        </p:style>
        <p:txBody>
          <a:bodyPr/>
          <a:lstStyle/>
          <a:p>
            <a:pPr fontAlgn="auto">
              <a:spcBef>
                <a:spcPts val="0"/>
              </a:spcBef>
              <a:spcAft>
                <a:spcPts val="0"/>
              </a:spcAft>
              <a:defRPr/>
            </a:pPr>
            <a:endParaRPr lang="en-US"/>
          </a:p>
        </p:txBody>
      </p:sp>
      <p:sp>
        <p:nvSpPr>
          <p:cNvPr id="102403" name="WordArt 3"/>
          <p:cNvSpPr>
            <a:spLocks noChangeArrowheads="1" noChangeShapeType="1" noTextEdit="1"/>
          </p:cNvSpPr>
          <p:nvPr/>
        </p:nvSpPr>
        <p:spPr bwMode="auto">
          <a:xfrm>
            <a:off x="323850" y="1484313"/>
            <a:ext cx="1533525" cy="1928812"/>
          </a:xfrm>
          <a:prstGeom prst="rect">
            <a:avLst/>
          </a:prstGeom>
        </p:spPr>
        <p:txBody>
          <a:bodyPr wrap="none" fromWordArt="1">
            <a:prstTxWarp prst="textSlantUp">
              <a:avLst>
                <a:gd name="adj" fmla="val 55556"/>
              </a:avLst>
            </a:prstTxWarp>
          </a:bodyPr>
          <a:lstStyle/>
          <a:p>
            <a:pPr algn="ctr"/>
            <a:r>
              <a:rPr lang="en-GB" sz="2400" kern="10">
                <a:ln w="9525">
                  <a:solidFill>
                    <a:srgbClr val="000000"/>
                  </a:solidFill>
                  <a:round/>
                  <a:headEnd/>
                  <a:tailEnd/>
                </a:ln>
                <a:solidFill>
                  <a:srgbClr val="000000"/>
                </a:solidFill>
                <a:latin typeface="Arial Black"/>
              </a:rPr>
              <a:t>Negative</a:t>
            </a:r>
          </a:p>
          <a:p>
            <a:pPr algn="ctr"/>
            <a:r>
              <a:rPr lang="en-GB" sz="2400" kern="10">
                <a:ln w="9525">
                  <a:solidFill>
                    <a:srgbClr val="000000"/>
                  </a:solidFill>
                  <a:round/>
                  <a:headEnd/>
                  <a:tailEnd/>
                </a:ln>
                <a:solidFill>
                  <a:srgbClr val="000000"/>
                </a:solidFill>
                <a:latin typeface="Arial Black"/>
              </a:rPr>
              <a:t>Attitudes</a:t>
            </a:r>
          </a:p>
        </p:txBody>
      </p:sp>
      <p:sp>
        <p:nvSpPr>
          <p:cNvPr id="102404" name="WordArt 4"/>
          <p:cNvSpPr>
            <a:spLocks noChangeArrowheads="1" noChangeShapeType="1" noTextEdit="1"/>
          </p:cNvSpPr>
          <p:nvPr/>
        </p:nvSpPr>
        <p:spPr bwMode="auto">
          <a:xfrm>
            <a:off x="2339975" y="1628775"/>
            <a:ext cx="2581275" cy="114300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a:rPr>
              <a:t>Inaccesible </a:t>
            </a:r>
          </a:p>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a:rPr>
              <a:t>Environments</a:t>
            </a:r>
          </a:p>
        </p:txBody>
      </p:sp>
      <p:sp>
        <p:nvSpPr>
          <p:cNvPr id="102405" name="WordArt 5"/>
          <p:cNvSpPr>
            <a:spLocks noChangeArrowheads="1" noChangeShapeType="1" noTextEdit="1"/>
          </p:cNvSpPr>
          <p:nvPr/>
        </p:nvSpPr>
        <p:spPr bwMode="auto">
          <a:xfrm>
            <a:off x="323850" y="3213100"/>
            <a:ext cx="3171825" cy="1285875"/>
          </a:xfrm>
          <a:prstGeom prst="rect">
            <a:avLst/>
          </a:prstGeom>
        </p:spPr>
        <p:txBody>
          <a:bodyPr wrap="none" fromWordArt="1">
            <a:prstTxWarp prst="textSlantUp">
              <a:avLst>
                <a:gd name="adj" fmla="val 32056"/>
              </a:avLst>
            </a:prstTxWarp>
          </a:bodyPr>
          <a:lstStyle/>
          <a:p>
            <a:pPr algn="ctr"/>
            <a:r>
              <a:rPr lang="en-GB" sz="3600" kern="10">
                <a:ln w="9525">
                  <a:solidFill>
                    <a:srgbClr val="CC99FF"/>
                  </a:solidFill>
                  <a:round/>
                  <a:headEnd/>
                  <a:tailEnd/>
                </a:ln>
                <a:solidFill>
                  <a:schemeClr val="accent2"/>
                </a:solidFill>
                <a:effectLst>
                  <a:outerShdw dist="53882" dir="2700000" algn="ctr" rotWithShape="0">
                    <a:srgbClr val="9999FF">
                      <a:alpha val="79999"/>
                    </a:srgbClr>
                  </a:outerShdw>
                </a:effectLst>
                <a:latin typeface="Impact"/>
              </a:rPr>
              <a:t>Inflexible Curriculum</a:t>
            </a:r>
          </a:p>
        </p:txBody>
      </p:sp>
      <p:sp>
        <p:nvSpPr>
          <p:cNvPr id="102406" name="WordArt 6" descr="Narrow vertical"/>
          <p:cNvSpPr>
            <a:spLocks noChangeArrowheads="1" noChangeShapeType="1" noTextEdit="1"/>
          </p:cNvSpPr>
          <p:nvPr/>
        </p:nvSpPr>
        <p:spPr bwMode="auto">
          <a:xfrm>
            <a:off x="539750" y="4652963"/>
            <a:ext cx="5048250" cy="1084262"/>
          </a:xfrm>
          <a:prstGeom prst="rect">
            <a:avLst/>
          </a:prstGeom>
        </p:spPr>
        <p:txBody>
          <a:bodyPr wrap="none" fromWordArt="1">
            <a:prstTxWarp prst="textCurveUp">
              <a:avLst>
                <a:gd name="adj" fmla="val 40356"/>
              </a:avLst>
            </a:prstTxWarp>
          </a:bodyPr>
          <a:lstStyle/>
          <a:p>
            <a:pPr algn="ctr"/>
            <a:r>
              <a:rPr lang="en-GB"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Lack of Role Models</a:t>
            </a:r>
          </a:p>
        </p:txBody>
      </p:sp>
      <p:sp>
        <p:nvSpPr>
          <p:cNvPr id="102407" name="WordArt 7"/>
          <p:cNvSpPr>
            <a:spLocks noChangeArrowheads="1" noChangeShapeType="1" noTextEdit="1"/>
          </p:cNvSpPr>
          <p:nvPr/>
        </p:nvSpPr>
        <p:spPr bwMode="auto">
          <a:xfrm>
            <a:off x="4067175" y="3644900"/>
            <a:ext cx="4371975" cy="874713"/>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GB" sz="3600" kern="10">
                <a:ln w="9525">
                  <a:round/>
                  <a:headEnd/>
                  <a:tailEnd/>
                </a:ln>
                <a:gradFill rotWithShape="1">
                  <a:gsLst>
                    <a:gs pos="0">
                      <a:srgbClr val="FFE701"/>
                    </a:gs>
                    <a:gs pos="100000">
                      <a:srgbClr val="FE3E02"/>
                    </a:gs>
                  </a:gsLst>
                  <a:lin ang="5400000" scaled="1"/>
                </a:gradFill>
                <a:latin typeface="Impact"/>
              </a:rPr>
              <a:t>Lack of Communication</a:t>
            </a:r>
          </a:p>
        </p:txBody>
      </p:sp>
      <p:sp>
        <p:nvSpPr>
          <p:cNvPr id="102408" name="WordArt 8"/>
          <p:cNvSpPr>
            <a:spLocks noChangeArrowheads="1" noChangeShapeType="1" noTextEdit="1"/>
          </p:cNvSpPr>
          <p:nvPr/>
        </p:nvSpPr>
        <p:spPr bwMode="auto">
          <a:xfrm>
            <a:off x="4067175" y="2924175"/>
            <a:ext cx="4543425" cy="647700"/>
          </a:xfrm>
          <a:prstGeom prst="rect">
            <a:avLst/>
          </a:prstGeom>
        </p:spPr>
        <p:txBody>
          <a:bodyPr wrap="none" fromWordArt="1">
            <a:prstTxWarp prst="textPlain">
              <a:avLst>
                <a:gd name="adj" fmla="val 50000"/>
              </a:avLst>
            </a:prstTxWarp>
          </a:bodyPr>
          <a:lstStyle/>
          <a:p>
            <a:pPr algn="ctr"/>
            <a:r>
              <a:rPr lang="en-GB" sz="3600" kern="10" spc="720" dirty="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Poor Peer Support</a:t>
            </a:r>
          </a:p>
        </p:txBody>
      </p:sp>
      <p:sp>
        <p:nvSpPr>
          <p:cNvPr id="102409" name="WordArt 9"/>
          <p:cNvSpPr>
            <a:spLocks noChangeArrowheads="1" noChangeShapeType="1" noTextEdit="1"/>
          </p:cNvSpPr>
          <p:nvPr/>
        </p:nvSpPr>
        <p:spPr bwMode="auto">
          <a:xfrm>
            <a:off x="6300788" y="1773238"/>
            <a:ext cx="2000250" cy="1546225"/>
          </a:xfrm>
          <a:prstGeom prst="rect">
            <a:avLst/>
          </a:prstGeom>
        </p:spPr>
        <p:txBody>
          <a:bodyPr spcFirstLastPara="1" wrap="none" fromWordArt="1">
            <a:prstTxWarp prst="textArchUp">
              <a:avLst>
                <a:gd name="adj" fmla="val 12025708"/>
              </a:avLst>
            </a:prstTxWarp>
          </a:bodyPr>
          <a:lstStyle/>
          <a:p>
            <a:pPr algn="ctr"/>
            <a:r>
              <a:rPr lang="en-GB" sz="3600" kern="10">
                <a:ln w="9525">
                  <a:solidFill>
                    <a:srgbClr val="000000"/>
                  </a:solidFill>
                  <a:round/>
                  <a:headEnd/>
                  <a:tailEnd/>
                </a:ln>
                <a:solidFill>
                  <a:srgbClr val="000000"/>
                </a:solidFill>
                <a:latin typeface="Arial Black"/>
              </a:rPr>
              <a:t>Bullying</a:t>
            </a:r>
          </a:p>
        </p:txBody>
      </p:sp>
      <p:sp>
        <p:nvSpPr>
          <p:cNvPr id="102410" name="WordArt 10"/>
          <p:cNvSpPr>
            <a:spLocks noChangeArrowheads="1" noChangeShapeType="1" noTextEdit="1"/>
          </p:cNvSpPr>
          <p:nvPr/>
        </p:nvSpPr>
        <p:spPr bwMode="auto">
          <a:xfrm>
            <a:off x="5580063" y="6021388"/>
            <a:ext cx="3209925" cy="571500"/>
          </a:xfrm>
          <a:prstGeom prst="rect">
            <a:avLst/>
          </a:prstGeom>
        </p:spPr>
        <p:txBody>
          <a:bodyPr wrap="none" fromWordArt="1">
            <a:prstTxWarp prst="textPlain">
              <a:avLst>
                <a:gd name="adj" fmla="val 50000"/>
              </a:avLst>
            </a:prstTxWarp>
          </a:bodyPr>
          <a:lstStyle/>
          <a:p>
            <a:pPr algn="ctr"/>
            <a:r>
              <a:rPr lang="en-GB" sz="3600" kern="10">
                <a:ln w="9525">
                  <a:noFill/>
                  <a:round/>
                  <a:headEnd/>
                  <a:tailEnd/>
                </a:ln>
                <a:solidFill>
                  <a:schemeClr val="accent2"/>
                </a:solidFill>
                <a:effectLst>
                  <a:outerShdw dist="35921" dir="2700000" algn="ctr" rotWithShape="0">
                    <a:srgbClr val="C0C0C0">
                      <a:alpha val="79999"/>
                    </a:srgbClr>
                  </a:outerShdw>
                </a:effectLst>
                <a:latin typeface="Impact"/>
              </a:rPr>
              <a:t>Low Expectations</a:t>
            </a:r>
          </a:p>
        </p:txBody>
      </p:sp>
      <p:sp>
        <p:nvSpPr>
          <p:cNvPr id="102411" name="WordArt 11"/>
          <p:cNvSpPr>
            <a:spLocks noChangeArrowheads="1" noChangeShapeType="1" noTextEdit="1"/>
          </p:cNvSpPr>
          <p:nvPr/>
        </p:nvSpPr>
        <p:spPr bwMode="auto">
          <a:xfrm>
            <a:off x="395288" y="6021388"/>
            <a:ext cx="2686050" cy="57150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a:rPr>
              <a:t>Poor Teaching</a:t>
            </a:r>
          </a:p>
        </p:txBody>
      </p:sp>
      <p:sp>
        <p:nvSpPr>
          <p:cNvPr id="102412" name="WordArt 12" descr="Narrow vertical"/>
          <p:cNvSpPr>
            <a:spLocks noChangeArrowheads="1" noChangeShapeType="1" noTextEdit="1"/>
          </p:cNvSpPr>
          <p:nvPr/>
        </p:nvSpPr>
        <p:spPr bwMode="auto">
          <a:xfrm>
            <a:off x="5940425" y="4581525"/>
            <a:ext cx="2514600" cy="1084263"/>
          </a:xfrm>
          <a:prstGeom prst="rect">
            <a:avLst/>
          </a:prstGeom>
        </p:spPr>
        <p:txBody>
          <a:bodyPr wrap="none" fromWordArt="1">
            <a:prstTxWarp prst="textCurveUp">
              <a:avLst>
                <a:gd name="adj" fmla="val 40356"/>
              </a:avLst>
            </a:prstTxWarp>
          </a:bodyPr>
          <a:lstStyle/>
          <a:p>
            <a:pPr algn="ctr"/>
            <a:r>
              <a:rPr lang="en-GB"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Ignorance</a:t>
            </a:r>
          </a:p>
        </p:txBody>
      </p:sp>
      <p:sp>
        <p:nvSpPr>
          <p:cNvPr id="20493" name="WordArt 13"/>
          <p:cNvSpPr>
            <a:spLocks noChangeArrowheads="1" noChangeShapeType="1" noTextEdit="1"/>
          </p:cNvSpPr>
          <p:nvPr/>
        </p:nvSpPr>
        <p:spPr bwMode="auto">
          <a:xfrm>
            <a:off x="214313" y="285750"/>
            <a:ext cx="8786812" cy="695325"/>
          </a:xfrm>
          <a:prstGeom prst="rect">
            <a:avLst/>
          </a:prstGeom>
        </p:spPr>
        <p:txBody>
          <a:bodyPr wrap="none" fromWordArt="1">
            <a:prstTxWarp prst="textPlain">
              <a:avLst>
                <a:gd name="adj" fmla="val 50000"/>
              </a:avLst>
            </a:prstTxWarp>
          </a:bodyPr>
          <a:lstStyle/>
          <a:p>
            <a:pPr algn="ctr"/>
            <a:r>
              <a:rPr lang="en-GB" sz="3200" kern="10">
                <a:ln w="19050">
                  <a:solidFill>
                    <a:srgbClr val="99CCFF"/>
                  </a:solidFill>
                  <a:round/>
                  <a:headEnd/>
                  <a:tailEnd/>
                </a:ln>
                <a:solidFill>
                  <a:srgbClr val="CCFF66"/>
                </a:solidFill>
                <a:effectLst>
                  <a:outerShdw dist="35921" dir="2700000" algn="ctr" rotWithShape="0">
                    <a:srgbClr val="990000"/>
                  </a:outerShdw>
                </a:effectLst>
                <a:latin typeface="Impact"/>
              </a:rPr>
              <a:t>In the Social Model It's the barriers that disable !</a:t>
            </a:r>
          </a:p>
        </p:txBody>
      </p:sp>
      <p:sp>
        <p:nvSpPr>
          <p:cNvPr id="102414" name="WordArt 14"/>
          <p:cNvSpPr>
            <a:spLocks noChangeArrowheads="1" noChangeShapeType="1" noTextEdit="1"/>
          </p:cNvSpPr>
          <p:nvPr/>
        </p:nvSpPr>
        <p:spPr bwMode="auto">
          <a:xfrm>
            <a:off x="4140200" y="5983288"/>
            <a:ext cx="809625" cy="874712"/>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GB" sz="3600" kern="10">
                <a:ln w="9525">
                  <a:round/>
                  <a:headEnd/>
                  <a:tailEnd/>
                </a:ln>
                <a:solidFill>
                  <a:srgbClr val="CCFF33"/>
                </a:solidFill>
                <a:latin typeface="Impact"/>
              </a:rPr>
              <a:t>Fear</a:t>
            </a:r>
          </a:p>
        </p:txBody>
      </p:sp>
      <p:sp>
        <p:nvSpPr>
          <p:cNvPr id="102415" name="WordArt 15"/>
          <p:cNvSpPr>
            <a:spLocks noChangeArrowheads="1" noChangeShapeType="1" noTextEdit="1"/>
          </p:cNvSpPr>
          <p:nvPr/>
        </p:nvSpPr>
        <p:spPr bwMode="auto">
          <a:xfrm>
            <a:off x="5508625" y="2205038"/>
            <a:ext cx="2486025" cy="630237"/>
          </a:xfrm>
          <a:prstGeom prst="rect">
            <a:avLst/>
          </a:prstGeom>
        </p:spPr>
        <p:txBody>
          <a:bodyPr wrap="none" fromWordArt="1">
            <a:prstTxWarp prst="textSlantUp">
              <a:avLst>
                <a:gd name="adj" fmla="val 32056"/>
              </a:avLst>
            </a:prstTxWarp>
          </a:bodyPr>
          <a:lstStyle/>
          <a:p>
            <a:pPr algn="ctr"/>
            <a:r>
              <a:rPr lang="en-GB" sz="28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Use of Resources</a:t>
            </a:r>
          </a:p>
        </p:txBody>
      </p:sp>
      <p:pic>
        <p:nvPicPr>
          <p:cNvPr id="17" name="Picture 1" descr="BADGE FINAL DHM TO P#2DFB7C (2).JPG"/>
          <p:cNvPicPr>
            <a:picLocks noChangeAspect="1" noChangeArrowheads="1"/>
          </p:cNvPicPr>
          <p:nvPr/>
        </p:nvPicPr>
        <p:blipFill>
          <a:blip r:embed="rId2" cstate="print"/>
          <a:srcRect l="13803" t="15099" r="6256" b="26471"/>
          <a:stretch>
            <a:fillRect/>
          </a:stretch>
        </p:blipFill>
        <p:spPr bwMode="auto">
          <a:xfrm>
            <a:off x="179512" y="1124744"/>
            <a:ext cx="899364" cy="9361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additive="base">
                                        <p:cTn id="7" dur="500" fill="hold"/>
                                        <p:tgtEl>
                                          <p:spTgt spid="102403"/>
                                        </p:tgtEl>
                                        <p:attrNameLst>
                                          <p:attrName>ppt_x</p:attrName>
                                        </p:attrNameLst>
                                      </p:cBhvr>
                                      <p:tavLst>
                                        <p:tav tm="0">
                                          <p:val>
                                            <p:strVal val="#ppt_x"/>
                                          </p:val>
                                        </p:tav>
                                        <p:tav tm="100000">
                                          <p:val>
                                            <p:strVal val="#ppt_x"/>
                                          </p:val>
                                        </p:tav>
                                      </p:tavLst>
                                    </p:anim>
                                    <p:anim calcmode="lin" valueType="num">
                                      <p:cBhvr additive="base">
                                        <p:cTn id="8" dur="500" fill="hold"/>
                                        <p:tgtEl>
                                          <p:spTgt spid="10240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2404"/>
                                        </p:tgtEl>
                                        <p:attrNameLst>
                                          <p:attrName>style.visibility</p:attrName>
                                        </p:attrNameLst>
                                      </p:cBhvr>
                                      <p:to>
                                        <p:strVal val="visible"/>
                                      </p:to>
                                    </p:set>
                                    <p:animEffect transition="in" filter="diamond(in)">
                                      <p:cBhvr>
                                        <p:cTn id="13" dur="2000"/>
                                        <p:tgtEl>
                                          <p:spTgt spid="102404"/>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02409"/>
                                        </p:tgtEl>
                                        <p:attrNameLst>
                                          <p:attrName>style.visibility</p:attrName>
                                        </p:attrNameLst>
                                      </p:cBhvr>
                                      <p:to>
                                        <p:strVal val="visible"/>
                                      </p:to>
                                    </p:set>
                                    <p:animEffect transition="in" filter="wedge">
                                      <p:cBhvr>
                                        <p:cTn id="18" dur="2000"/>
                                        <p:tgtEl>
                                          <p:spTgt spid="102409"/>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02415"/>
                                        </p:tgtEl>
                                        <p:attrNameLst>
                                          <p:attrName>style.visibility</p:attrName>
                                        </p:attrNameLst>
                                      </p:cBhvr>
                                      <p:to>
                                        <p:strVal val="visible"/>
                                      </p:to>
                                    </p:set>
                                    <p:animEffect transition="in" filter="box(in)">
                                      <p:cBhvr>
                                        <p:cTn id="23" dur="500"/>
                                        <p:tgtEl>
                                          <p:spTgt spid="10241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02405"/>
                                        </p:tgtEl>
                                        <p:attrNameLst>
                                          <p:attrName>style.visibility</p:attrName>
                                        </p:attrNameLst>
                                      </p:cBhvr>
                                      <p:to>
                                        <p:strVal val="visible"/>
                                      </p:to>
                                    </p:set>
                                    <p:animEffect transition="in" filter="diamond(in)">
                                      <p:cBhvr>
                                        <p:cTn id="28" dur="2000"/>
                                        <p:tgtEl>
                                          <p:spTgt spid="10240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2408"/>
                                        </p:tgtEl>
                                        <p:attrNameLst>
                                          <p:attrName>style.visibility</p:attrName>
                                        </p:attrNameLst>
                                      </p:cBhvr>
                                      <p:to>
                                        <p:strVal val="visible"/>
                                      </p:to>
                                    </p:set>
                                    <p:anim calcmode="lin" valueType="num">
                                      <p:cBhvr additive="base">
                                        <p:cTn id="33" dur="500" fill="hold"/>
                                        <p:tgtEl>
                                          <p:spTgt spid="102408"/>
                                        </p:tgtEl>
                                        <p:attrNameLst>
                                          <p:attrName>ppt_x</p:attrName>
                                        </p:attrNameLst>
                                      </p:cBhvr>
                                      <p:tavLst>
                                        <p:tav tm="0">
                                          <p:val>
                                            <p:strVal val="#ppt_x"/>
                                          </p:val>
                                        </p:tav>
                                        <p:tav tm="100000">
                                          <p:val>
                                            <p:strVal val="#ppt_x"/>
                                          </p:val>
                                        </p:tav>
                                      </p:tavLst>
                                    </p:anim>
                                    <p:anim calcmode="lin" valueType="num">
                                      <p:cBhvr additive="base">
                                        <p:cTn id="34" dur="500" fill="hold"/>
                                        <p:tgtEl>
                                          <p:spTgt spid="10240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02407"/>
                                        </p:tgtEl>
                                        <p:attrNameLst>
                                          <p:attrName>style.visibility</p:attrName>
                                        </p:attrNameLst>
                                      </p:cBhvr>
                                      <p:to>
                                        <p:strVal val="visible"/>
                                      </p:to>
                                    </p:set>
                                    <p:animEffect transition="in" filter="wedge">
                                      <p:cBhvr>
                                        <p:cTn id="39" dur="2000"/>
                                        <p:tgtEl>
                                          <p:spTgt spid="10240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02406"/>
                                        </p:tgtEl>
                                        <p:attrNameLst>
                                          <p:attrName>style.visibility</p:attrName>
                                        </p:attrNameLst>
                                      </p:cBhvr>
                                      <p:to>
                                        <p:strVal val="visible"/>
                                      </p:to>
                                    </p:set>
                                    <p:animEffect transition="in" filter="checkerboard(across)">
                                      <p:cBhvr>
                                        <p:cTn id="44" dur="500"/>
                                        <p:tgtEl>
                                          <p:spTgt spid="10240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02412"/>
                                        </p:tgtEl>
                                        <p:attrNameLst>
                                          <p:attrName>style.visibility</p:attrName>
                                        </p:attrNameLst>
                                      </p:cBhvr>
                                      <p:to>
                                        <p:strVal val="visible"/>
                                      </p:to>
                                    </p:set>
                                    <p:animEffect transition="in" filter="blinds(horizontal)">
                                      <p:cBhvr>
                                        <p:cTn id="49" dur="500"/>
                                        <p:tgtEl>
                                          <p:spTgt spid="10241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2411"/>
                                        </p:tgtEl>
                                        <p:attrNameLst>
                                          <p:attrName>style.visibility</p:attrName>
                                        </p:attrNameLst>
                                      </p:cBhvr>
                                      <p:to>
                                        <p:strVal val="visible"/>
                                      </p:to>
                                    </p:set>
                                    <p:anim calcmode="lin" valueType="num">
                                      <p:cBhvr additive="base">
                                        <p:cTn id="54" dur="500" fill="hold"/>
                                        <p:tgtEl>
                                          <p:spTgt spid="102411"/>
                                        </p:tgtEl>
                                        <p:attrNameLst>
                                          <p:attrName>ppt_x</p:attrName>
                                        </p:attrNameLst>
                                      </p:cBhvr>
                                      <p:tavLst>
                                        <p:tav tm="0">
                                          <p:val>
                                            <p:strVal val="#ppt_x"/>
                                          </p:val>
                                        </p:tav>
                                        <p:tav tm="100000">
                                          <p:val>
                                            <p:strVal val="#ppt_x"/>
                                          </p:val>
                                        </p:tav>
                                      </p:tavLst>
                                    </p:anim>
                                    <p:anim calcmode="lin" valueType="num">
                                      <p:cBhvr additive="base">
                                        <p:cTn id="55" dur="500" fill="hold"/>
                                        <p:tgtEl>
                                          <p:spTgt spid="10241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8" presetClass="entr" presetSubtype="16" fill="hold" grpId="0" nodeType="clickEffect">
                                  <p:stCondLst>
                                    <p:cond delay="0"/>
                                  </p:stCondLst>
                                  <p:childTnLst>
                                    <p:set>
                                      <p:cBhvr>
                                        <p:cTn id="59" dur="1" fill="hold">
                                          <p:stCondLst>
                                            <p:cond delay="0"/>
                                          </p:stCondLst>
                                        </p:cTn>
                                        <p:tgtEl>
                                          <p:spTgt spid="102414"/>
                                        </p:tgtEl>
                                        <p:attrNameLst>
                                          <p:attrName>style.visibility</p:attrName>
                                        </p:attrNameLst>
                                      </p:cBhvr>
                                      <p:to>
                                        <p:strVal val="visible"/>
                                      </p:to>
                                    </p:set>
                                    <p:animEffect transition="in" filter="diamond(in)">
                                      <p:cBhvr>
                                        <p:cTn id="60" dur="2000"/>
                                        <p:tgtEl>
                                          <p:spTgt spid="102414"/>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102410"/>
                                        </p:tgtEl>
                                        <p:attrNameLst>
                                          <p:attrName>style.visibility</p:attrName>
                                        </p:attrNameLst>
                                      </p:cBhvr>
                                      <p:to>
                                        <p:strVal val="visible"/>
                                      </p:to>
                                    </p:set>
                                    <p:animEffect transition="in" filter="checkerboard(across)">
                                      <p:cBhvr>
                                        <p:cTn id="65" dur="500"/>
                                        <p:tgtEl>
                                          <p:spTgt spid="102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nimBg="1"/>
      <p:bldP spid="102404" grpId="0" animBg="1"/>
      <p:bldP spid="102405" grpId="0" animBg="1"/>
      <p:bldP spid="102406" grpId="0" animBg="1"/>
      <p:bldP spid="102407" grpId="0" animBg="1"/>
      <p:bldP spid="102408" grpId="0" animBg="1"/>
      <p:bldP spid="102409" grpId="0" animBg="1"/>
      <p:bldP spid="102410" grpId="0" animBg="1"/>
      <p:bldP spid="102411" grpId="0" animBg="1"/>
      <p:bldP spid="102412" grpId="0" animBg="1"/>
      <p:bldP spid="102414" grpId="0" animBg="1"/>
      <p:bldP spid="1024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0" y="0"/>
            <a:ext cx="9144000" cy="6858000"/>
          </a:xfrm>
          <a:prstGeom prst="rect">
            <a:avLst/>
          </a:prstGeom>
          <a:gradFill rotWithShape="0">
            <a:gsLst>
              <a:gs pos="0">
                <a:srgbClr val="FFFFCC"/>
              </a:gs>
              <a:gs pos="50000">
                <a:schemeClr val="accent1"/>
              </a:gs>
              <a:gs pos="100000">
                <a:srgbClr val="FFFFCC"/>
              </a:gs>
            </a:gsLst>
            <a:lin ang="5400000" scaled="1"/>
          </a:gradFill>
          <a:ln w="9525">
            <a:noFill/>
            <a:miter lim="800000"/>
            <a:headEnd/>
            <a:tailEnd/>
          </a:ln>
        </p:spPr>
        <p:txBody>
          <a:bodyPr/>
          <a:lstStyle/>
          <a:p>
            <a:pPr fontAlgn="auto">
              <a:spcBef>
                <a:spcPts val="0"/>
              </a:spcBef>
              <a:spcAft>
                <a:spcPts val="0"/>
              </a:spcAft>
              <a:defRPr/>
            </a:pPr>
            <a:endParaRPr lang="en-GB">
              <a:latin typeface="+mn-lt"/>
            </a:endParaRPr>
          </a:p>
        </p:txBody>
      </p:sp>
      <p:sp>
        <p:nvSpPr>
          <p:cNvPr id="27651" name="Rectangle 4"/>
          <p:cNvSpPr>
            <a:spLocks noChangeArrowheads="1"/>
          </p:cNvSpPr>
          <p:nvPr/>
        </p:nvSpPr>
        <p:spPr bwMode="auto">
          <a:xfrm>
            <a:off x="8277225" y="6308725"/>
            <a:ext cx="90488" cy="215900"/>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1</a:t>
            </a:r>
            <a:endParaRPr lang="en-US">
              <a:latin typeface="Calibri" pitchFamily="34" charset="0"/>
            </a:endParaRPr>
          </a:p>
        </p:txBody>
      </p:sp>
      <p:sp>
        <p:nvSpPr>
          <p:cNvPr id="27652" name="Rectangle 5"/>
          <p:cNvSpPr>
            <a:spLocks noChangeArrowheads="1"/>
          </p:cNvSpPr>
          <p:nvPr/>
        </p:nvSpPr>
        <p:spPr bwMode="auto">
          <a:xfrm>
            <a:off x="1752600" y="304800"/>
            <a:ext cx="7089775" cy="993775"/>
          </a:xfrm>
          <a:prstGeom prst="rect">
            <a:avLst/>
          </a:prstGeom>
          <a:solidFill>
            <a:schemeClr val="bg1"/>
          </a:solidFill>
          <a:ln w="9525">
            <a:solidFill>
              <a:srgbClr val="000000"/>
            </a:solidFill>
            <a:miter lim="800000"/>
            <a:headEnd/>
            <a:tailEnd/>
          </a:ln>
        </p:spPr>
        <p:txBody>
          <a:bodyPr/>
          <a:lstStyle/>
          <a:p>
            <a:endParaRPr lang="en-US">
              <a:latin typeface="Calibri" pitchFamily="34" charset="0"/>
            </a:endParaRPr>
          </a:p>
        </p:txBody>
      </p:sp>
      <p:sp>
        <p:nvSpPr>
          <p:cNvPr id="27653" name="Rectangle 7"/>
          <p:cNvSpPr>
            <a:spLocks noChangeArrowheads="1"/>
          </p:cNvSpPr>
          <p:nvPr/>
        </p:nvSpPr>
        <p:spPr bwMode="auto">
          <a:xfrm>
            <a:off x="1752600" y="533400"/>
            <a:ext cx="6937375" cy="644525"/>
          </a:xfrm>
          <a:prstGeom prst="rect">
            <a:avLst/>
          </a:prstGeom>
          <a:solidFill>
            <a:schemeClr val="bg1"/>
          </a:solidFill>
          <a:ln w="9525">
            <a:noFill/>
            <a:miter lim="800000"/>
            <a:headEnd/>
            <a:tailEnd/>
          </a:ln>
        </p:spPr>
        <p:txBody>
          <a:bodyPr/>
          <a:lstStyle/>
          <a:p>
            <a:endParaRPr lang="en-US">
              <a:latin typeface="Calibri" pitchFamily="34" charset="0"/>
            </a:endParaRPr>
          </a:p>
        </p:txBody>
      </p:sp>
      <p:sp>
        <p:nvSpPr>
          <p:cNvPr id="27654" name="Rectangle 8"/>
          <p:cNvSpPr>
            <a:spLocks noChangeArrowheads="1"/>
          </p:cNvSpPr>
          <p:nvPr/>
        </p:nvSpPr>
        <p:spPr bwMode="auto">
          <a:xfrm>
            <a:off x="2273300" y="600075"/>
            <a:ext cx="4416425" cy="554038"/>
          </a:xfrm>
          <a:prstGeom prst="rect">
            <a:avLst/>
          </a:prstGeom>
          <a:solidFill>
            <a:schemeClr val="bg1"/>
          </a:solidFill>
          <a:ln w="9525">
            <a:noFill/>
            <a:miter lim="800000"/>
            <a:headEnd/>
            <a:tailEnd/>
          </a:ln>
        </p:spPr>
        <p:txBody>
          <a:bodyPr wrap="none" lIns="0" tIns="0" rIns="0" bIns="0">
            <a:spAutoFit/>
          </a:bodyPr>
          <a:lstStyle/>
          <a:p>
            <a:r>
              <a:rPr lang="en-US" sz="3600" b="1" dirty="0">
                <a:solidFill>
                  <a:srgbClr val="000000"/>
                </a:solidFill>
                <a:latin typeface="Calibri" pitchFamily="34" charset="0"/>
              </a:rPr>
              <a:t> EUGENICIST THINKING</a:t>
            </a:r>
            <a:endParaRPr lang="en-US" dirty="0">
              <a:latin typeface="Calibri" pitchFamily="34" charset="0"/>
            </a:endParaRPr>
          </a:p>
        </p:txBody>
      </p:sp>
      <p:sp>
        <p:nvSpPr>
          <p:cNvPr id="27655" name="Rectangle 9"/>
          <p:cNvSpPr>
            <a:spLocks noChangeArrowheads="1"/>
          </p:cNvSpPr>
          <p:nvPr/>
        </p:nvSpPr>
        <p:spPr bwMode="auto">
          <a:xfrm>
            <a:off x="-3175" y="1484313"/>
            <a:ext cx="9147175" cy="2016125"/>
          </a:xfrm>
          <a:prstGeom prst="rect">
            <a:avLst/>
          </a:prstGeom>
          <a:noFill/>
          <a:ln w="9525">
            <a:noFill/>
            <a:miter lim="800000"/>
            <a:headEnd/>
            <a:tailEnd/>
          </a:ln>
        </p:spPr>
        <p:txBody>
          <a:bodyPr/>
          <a:lstStyle/>
          <a:p>
            <a:endParaRPr lang="en-US">
              <a:latin typeface="Calibri" pitchFamily="34" charset="0"/>
            </a:endParaRPr>
          </a:p>
        </p:txBody>
      </p:sp>
      <p:sp>
        <p:nvSpPr>
          <p:cNvPr id="27656" name="Rectangle 30"/>
          <p:cNvSpPr>
            <a:spLocks noChangeArrowheads="1"/>
          </p:cNvSpPr>
          <p:nvPr/>
        </p:nvSpPr>
        <p:spPr bwMode="auto">
          <a:xfrm>
            <a:off x="2916238" y="2997200"/>
            <a:ext cx="0" cy="276225"/>
          </a:xfrm>
          <a:prstGeom prst="rect">
            <a:avLst/>
          </a:prstGeom>
          <a:noFill/>
          <a:ln w="9525">
            <a:noFill/>
            <a:miter lim="800000"/>
            <a:headEnd/>
            <a:tailEnd/>
          </a:ln>
        </p:spPr>
        <p:txBody>
          <a:bodyPr wrap="none" lIns="0" tIns="0" rIns="0" bIns="0">
            <a:spAutoFit/>
          </a:bodyPr>
          <a:lstStyle/>
          <a:p>
            <a:endParaRPr lang="en-US">
              <a:latin typeface="Calibri" pitchFamily="34" charset="0"/>
            </a:endParaRPr>
          </a:p>
        </p:txBody>
      </p:sp>
      <p:sp>
        <p:nvSpPr>
          <p:cNvPr id="27657" name="Rectangle 33"/>
          <p:cNvSpPr>
            <a:spLocks noChangeArrowheads="1"/>
          </p:cNvSpPr>
          <p:nvPr/>
        </p:nvSpPr>
        <p:spPr bwMode="auto">
          <a:xfrm>
            <a:off x="0" y="3394075"/>
            <a:ext cx="9147175" cy="2476500"/>
          </a:xfrm>
          <a:prstGeom prst="rect">
            <a:avLst/>
          </a:prstGeom>
          <a:noFill/>
          <a:ln w="9525">
            <a:noFill/>
            <a:miter lim="800000"/>
            <a:headEnd/>
            <a:tailEnd/>
          </a:ln>
        </p:spPr>
        <p:txBody>
          <a:bodyPr/>
          <a:lstStyle/>
          <a:p>
            <a:endParaRPr lang="en-US">
              <a:latin typeface="Calibri" pitchFamily="34" charset="0"/>
            </a:endParaRPr>
          </a:p>
        </p:txBody>
      </p:sp>
      <p:sp>
        <p:nvSpPr>
          <p:cNvPr id="27658" name="Rectangle 41"/>
          <p:cNvSpPr>
            <a:spLocks noChangeArrowheads="1"/>
          </p:cNvSpPr>
          <p:nvPr/>
        </p:nvSpPr>
        <p:spPr bwMode="auto">
          <a:xfrm>
            <a:off x="4857750" y="5451475"/>
            <a:ext cx="0" cy="276225"/>
          </a:xfrm>
          <a:prstGeom prst="rect">
            <a:avLst/>
          </a:prstGeom>
          <a:noFill/>
          <a:ln w="9525">
            <a:noFill/>
            <a:miter lim="800000"/>
            <a:headEnd/>
            <a:tailEnd/>
          </a:ln>
        </p:spPr>
        <p:txBody>
          <a:bodyPr wrap="none" lIns="0" tIns="0" rIns="0" bIns="0">
            <a:spAutoFit/>
          </a:bodyPr>
          <a:lstStyle/>
          <a:p>
            <a:endParaRPr lang="en-US">
              <a:latin typeface="Calibri" pitchFamily="34" charset="0"/>
            </a:endParaRPr>
          </a:p>
        </p:txBody>
      </p:sp>
      <p:sp>
        <p:nvSpPr>
          <p:cNvPr id="27659" name="Rectangle 42"/>
          <p:cNvSpPr>
            <a:spLocks noChangeArrowheads="1"/>
          </p:cNvSpPr>
          <p:nvPr/>
        </p:nvSpPr>
        <p:spPr bwMode="auto">
          <a:xfrm>
            <a:off x="0" y="5867400"/>
            <a:ext cx="9147175" cy="844550"/>
          </a:xfrm>
          <a:prstGeom prst="rect">
            <a:avLst/>
          </a:prstGeom>
          <a:noFill/>
          <a:ln w="9525">
            <a:noFill/>
            <a:miter lim="800000"/>
            <a:headEnd/>
            <a:tailEnd/>
          </a:ln>
        </p:spPr>
        <p:txBody>
          <a:bodyPr/>
          <a:lstStyle/>
          <a:p>
            <a:endParaRPr lang="en-US">
              <a:latin typeface="Calibri" pitchFamily="34" charset="0"/>
            </a:endParaRPr>
          </a:p>
        </p:txBody>
      </p:sp>
      <p:sp>
        <p:nvSpPr>
          <p:cNvPr id="27660" name="Text Box 46"/>
          <p:cNvSpPr txBox="1">
            <a:spLocks noChangeArrowheads="1"/>
          </p:cNvSpPr>
          <p:nvPr/>
        </p:nvSpPr>
        <p:spPr bwMode="auto">
          <a:xfrm>
            <a:off x="3851275" y="1341438"/>
            <a:ext cx="5041900" cy="5632311"/>
          </a:xfrm>
          <a:prstGeom prst="rect">
            <a:avLst/>
          </a:prstGeom>
          <a:noFill/>
          <a:ln w="9525">
            <a:noFill/>
            <a:miter lim="800000"/>
            <a:headEnd/>
            <a:tailEnd/>
          </a:ln>
        </p:spPr>
        <p:txBody>
          <a:bodyPr>
            <a:spAutoFit/>
          </a:bodyPr>
          <a:lstStyle/>
          <a:p>
            <a:pPr>
              <a:spcBef>
                <a:spcPct val="50000"/>
              </a:spcBef>
            </a:pPr>
            <a:r>
              <a:rPr lang="en-GB" sz="2400" b="1" dirty="0">
                <a:latin typeface="Calibri" pitchFamily="34" charset="0"/>
              </a:rPr>
              <a:t>“The unnatural and increasingly rapid growth of the feebleminded classes, coupled with a steady restriction among all the thrifty, energetic and superior stocks constitutes a race danger. I feel that the source from which the stream of madness is fed should be cut off and sealed up before another year has passed.”</a:t>
            </a:r>
          </a:p>
          <a:p>
            <a:pPr>
              <a:spcBef>
                <a:spcPct val="50000"/>
              </a:spcBef>
            </a:pPr>
            <a:r>
              <a:rPr lang="en-GB" sz="2400" dirty="0">
                <a:latin typeface="Calibri" pitchFamily="34" charset="0"/>
              </a:rPr>
              <a:t> </a:t>
            </a:r>
            <a:r>
              <a:rPr lang="en-GB" sz="2400" b="1" dirty="0">
                <a:latin typeface="Calibri" pitchFamily="34" charset="0"/>
              </a:rPr>
              <a:t>Winston Churchill MP</a:t>
            </a:r>
            <a:r>
              <a:rPr lang="en-GB" sz="2400" dirty="0">
                <a:latin typeface="Calibri" pitchFamily="34" charset="0"/>
              </a:rPr>
              <a:t>, Home Secretary at the time the Mental Deficiency Act of 1913 became law</a:t>
            </a:r>
            <a:r>
              <a:rPr lang="en-GB" sz="2400" dirty="0" smtClean="0">
                <a:latin typeface="Calibri" pitchFamily="34" charset="0"/>
              </a:rPr>
              <a:t>.</a:t>
            </a:r>
          </a:p>
          <a:p>
            <a:pPr>
              <a:spcBef>
                <a:spcPct val="50000"/>
              </a:spcBef>
            </a:pPr>
            <a:r>
              <a:rPr lang="en-GB" sz="2400" b="1" dirty="0" smtClean="0">
                <a:solidFill>
                  <a:srgbClr val="FF0000"/>
                </a:solidFill>
                <a:latin typeface="Calibri" pitchFamily="34" charset="0"/>
              </a:rPr>
              <a:t>In 1911 Churchill failed to get Sterilisation Bill through Parliament</a:t>
            </a:r>
            <a:endParaRPr lang="en-GB" sz="2400" b="1" dirty="0">
              <a:solidFill>
                <a:srgbClr val="FF0000"/>
              </a:solidFill>
              <a:latin typeface="Calibri" pitchFamily="34" charset="0"/>
            </a:endParaRPr>
          </a:p>
        </p:txBody>
      </p:sp>
      <p:pic>
        <p:nvPicPr>
          <p:cNvPr id="27661" name="Picture 47" descr="WC"/>
          <p:cNvPicPr>
            <a:picLocks noChangeAspect="1" noChangeArrowheads="1"/>
          </p:cNvPicPr>
          <p:nvPr/>
        </p:nvPicPr>
        <p:blipFill>
          <a:blip r:embed="rId2" cstate="print"/>
          <a:srcRect/>
          <a:stretch>
            <a:fillRect/>
          </a:stretch>
        </p:blipFill>
        <p:spPr bwMode="auto">
          <a:xfrm>
            <a:off x="0" y="1628775"/>
            <a:ext cx="3625850" cy="4752975"/>
          </a:xfrm>
          <a:prstGeom prst="rect">
            <a:avLst/>
          </a:prstGeom>
          <a:noFill/>
          <a:ln w="9525">
            <a:noFill/>
            <a:miter lim="800000"/>
            <a:headEnd/>
            <a:tailEnd/>
          </a:ln>
        </p:spPr>
      </p:pic>
      <p:pic>
        <p:nvPicPr>
          <p:cNvPr id="15" name="Picture 1" descr="BADGE FINAL DHM TO P#2DFB7C (2).JPG"/>
          <p:cNvPicPr>
            <a:picLocks noChangeAspect="1" noChangeArrowheads="1"/>
          </p:cNvPicPr>
          <p:nvPr/>
        </p:nvPicPr>
        <p:blipFill>
          <a:blip r:embed="rId3" cstate="print"/>
          <a:srcRect l="13803" t="15099" r="6256" b="26471"/>
          <a:stretch>
            <a:fillRect/>
          </a:stretch>
        </p:blipFill>
        <p:spPr bwMode="auto">
          <a:xfrm>
            <a:off x="323528" y="260648"/>
            <a:ext cx="1043608" cy="10862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2" cstate="print">
            <a:lum bright="70000" contrast="-70000"/>
          </a:blip>
          <a:srcRect/>
          <a:stretch>
            <a:fillRect/>
          </a:stretch>
        </p:blipFill>
        <p:spPr bwMode="auto">
          <a:xfrm>
            <a:off x="0" y="0"/>
            <a:ext cx="7235825" cy="6858000"/>
          </a:xfrm>
          <a:prstGeom prst="rect">
            <a:avLst/>
          </a:prstGeom>
          <a:noFill/>
          <a:ln w="9525">
            <a:noFill/>
            <a:miter lim="800000"/>
            <a:headEnd/>
            <a:tailEnd/>
          </a:ln>
        </p:spPr>
      </p:pic>
      <p:sp>
        <p:nvSpPr>
          <p:cNvPr id="64515" name="Rectangle 9"/>
          <p:cNvSpPr>
            <a:spLocks noChangeArrowheads="1"/>
          </p:cNvSpPr>
          <p:nvPr/>
        </p:nvSpPr>
        <p:spPr bwMode="auto">
          <a:xfrm>
            <a:off x="0" y="0"/>
            <a:ext cx="6929438" cy="3354388"/>
          </a:xfrm>
          <a:prstGeom prst="rect">
            <a:avLst/>
          </a:prstGeom>
          <a:noFill/>
          <a:ln w="9525">
            <a:noFill/>
            <a:miter lim="800000"/>
            <a:headEnd/>
            <a:tailEnd/>
          </a:ln>
        </p:spPr>
        <p:txBody>
          <a:bodyPr anchor="ctr">
            <a:spAutoFit/>
          </a:bodyPr>
          <a:lstStyle/>
          <a:p>
            <a:pPr algn="ctr">
              <a:buFont typeface="Wingdings" pitchFamily="2" charset="2"/>
              <a:buChar char="v"/>
            </a:pPr>
            <a:endParaRPr lang="es-ES_tradnl" sz="2400" b="1" dirty="0">
              <a:solidFill>
                <a:srgbClr val="003399"/>
              </a:solidFill>
            </a:endParaRPr>
          </a:p>
          <a:p>
            <a:pPr algn="ctr">
              <a:buFont typeface="Wingdings" pitchFamily="2" charset="2"/>
              <a:buNone/>
            </a:pPr>
            <a:r>
              <a:rPr lang="es-ES_tradnl" sz="2400" b="1" dirty="0">
                <a:solidFill>
                  <a:srgbClr val="FF0000"/>
                </a:solidFill>
              </a:rPr>
              <a:t>UNITED NATIONS CONVENTION ON THE RIGHTS OF PEOPLE WITH DISABILITIES DEC. 2006:A NEW PARADIGM CENTERED ON THE  PERSON WITH DISABILITY</a:t>
            </a:r>
          </a:p>
          <a:p>
            <a:pPr algn="ctr">
              <a:buFont typeface="Wingdings" pitchFamily="2" charset="2"/>
              <a:buChar char="v"/>
            </a:pPr>
            <a:endParaRPr lang="es-ES_tradnl" sz="4000" b="1" dirty="0">
              <a:solidFill>
                <a:srgbClr val="003399"/>
              </a:solidFill>
            </a:endParaRPr>
          </a:p>
          <a:p>
            <a:pPr algn="ctr">
              <a:buFont typeface="Wingdings" pitchFamily="2" charset="2"/>
              <a:buChar char="v"/>
            </a:pPr>
            <a:endParaRPr lang="es-ES_tradnl" sz="2800" b="1" dirty="0">
              <a:solidFill>
                <a:srgbClr val="003399"/>
              </a:solidFill>
            </a:endParaRPr>
          </a:p>
          <a:p>
            <a:pPr algn="ctr">
              <a:buFont typeface="Wingdings" pitchFamily="2" charset="2"/>
              <a:buChar char="v"/>
            </a:pPr>
            <a:endParaRPr lang="es-ES_tradnl" sz="2400" b="1" dirty="0">
              <a:solidFill>
                <a:srgbClr val="003399"/>
              </a:solidFill>
            </a:endParaRPr>
          </a:p>
        </p:txBody>
      </p:sp>
      <p:grpSp>
        <p:nvGrpSpPr>
          <p:cNvPr id="2" name="Group 15"/>
          <p:cNvGrpSpPr>
            <a:grpSpLocks/>
          </p:cNvGrpSpPr>
          <p:nvPr/>
        </p:nvGrpSpPr>
        <p:grpSpPr bwMode="auto">
          <a:xfrm>
            <a:off x="7235825" y="287338"/>
            <a:ext cx="1931988" cy="6530975"/>
            <a:chOff x="4558" y="181"/>
            <a:chExt cx="1217" cy="4114"/>
          </a:xfrm>
        </p:grpSpPr>
        <p:pic>
          <p:nvPicPr>
            <p:cNvPr id="64522" name="Picture 16"/>
            <p:cNvPicPr>
              <a:picLocks noChangeAspect="1" noChangeArrowheads="1"/>
            </p:cNvPicPr>
            <p:nvPr/>
          </p:nvPicPr>
          <p:blipFill>
            <a:blip r:embed="rId3" cstate="print"/>
            <a:srcRect/>
            <a:stretch>
              <a:fillRect/>
            </a:stretch>
          </p:blipFill>
          <p:spPr bwMode="auto">
            <a:xfrm>
              <a:off x="4558" y="181"/>
              <a:ext cx="1202" cy="981"/>
            </a:xfrm>
            <a:prstGeom prst="rect">
              <a:avLst/>
            </a:prstGeom>
            <a:noFill/>
            <a:ln w="9525">
              <a:noFill/>
              <a:miter lim="800000"/>
              <a:headEnd/>
              <a:tailEnd/>
            </a:ln>
          </p:spPr>
        </p:pic>
        <p:pic>
          <p:nvPicPr>
            <p:cNvPr id="64523" name="Picture 17"/>
            <p:cNvPicPr>
              <a:picLocks noChangeAspect="1" noChangeArrowheads="1"/>
            </p:cNvPicPr>
            <p:nvPr/>
          </p:nvPicPr>
          <p:blipFill>
            <a:blip r:embed="rId4" cstate="print"/>
            <a:srcRect/>
            <a:stretch>
              <a:fillRect/>
            </a:stretch>
          </p:blipFill>
          <p:spPr bwMode="auto">
            <a:xfrm>
              <a:off x="4558" y="1498"/>
              <a:ext cx="1202" cy="798"/>
            </a:xfrm>
            <a:prstGeom prst="rect">
              <a:avLst/>
            </a:prstGeom>
            <a:noFill/>
            <a:ln w="9525">
              <a:noFill/>
              <a:miter lim="800000"/>
              <a:headEnd/>
              <a:tailEnd/>
            </a:ln>
          </p:spPr>
        </p:pic>
        <p:pic>
          <p:nvPicPr>
            <p:cNvPr id="64524" name="Picture 18" descr="disability">
              <a:hlinkClick r:id="rId5"/>
            </p:cNvPr>
            <p:cNvPicPr>
              <a:picLocks noChangeAspect="1" noChangeArrowheads="1"/>
            </p:cNvPicPr>
            <p:nvPr/>
          </p:nvPicPr>
          <p:blipFill>
            <a:blip r:embed="rId6" cstate="print"/>
            <a:srcRect/>
            <a:stretch>
              <a:fillRect/>
            </a:stretch>
          </p:blipFill>
          <p:spPr bwMode="auto">
            <a:xfrm>
              <a:off x="4558" y="2456"/>
              <a:ext cx="1202" cy="838"/>
            </a:xfrm>
            <a:prstGeom prst="rect">
              <a:avLst/>
            </a:prstGeom>
            <a:noFill/>
            <a:ln w="9525">
              <a:noFill/>
              <a:miter lim="800000"/>
              <a:headEnd/>
              <a:tailEnd/>
            </a:ln>
          </p:spPr>
        </p:pic>
        <p:pic>
          <p:nvPicPr>
            <p:cNvPr id="64525" name="Picture 19"/>
            <p:cNvPicPr>
              <a:picLocks noChangeAspect="1" noChangeArrowheads="1"/>
            </p:cNvPicPr>
            <p:nvPr/>
          </p:nvPicPr>
          <p:blipFill>
            <a:blip r:embed="rId7" cstate="print"/>
            <a:srcRect/>
            <a:stretch>
              <a:fillRect/>
            </a:stretch>
          </p:blipFill>
          <p:spPr bwMode="auto">
            <a:xfrm>
              <a:off x="4558" y="3521"/>
              <a:ext cx="1217" cy="774"/>
            </a:xfrm>
            <a:prstGeom prst="rect">
              <a:avLst/>
            </a:prstGeom>
            <a:noFill/>
            <a:ln w="9525">
              <a:noFill/>
              <a:miter lim="800000"/>
              <a:headEnd/>
              <a:tailEnd/>
            </a:ln>
          </p:spPr>
        </p:pic>
      </p:grpSp>
      <p:sp>
        <p:nvSpPr>
          <p:cNvPr id="12" name="Right Arrow 11"/>
          <p:cNvSpPr/>
          <p:nvPr/>
        </p:nvSpPr>
        <p:spPr>
          <a:xfrm>
            <a:off x="2857500" y="2428875"/>
            <a:ext cx="977900" cy="912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FF0000"/>
                </a:solidFill>
              </a:rPr>
              <a:t>To</a:t>
            </a:r>
          </a:p>
        </p:txBody>
      </p:sp>
      <p:sp>
        <p:nvSpPr>
          <p:cNvPr id="64518" name="TextBox 12"/>
          <p:cNvSpPr txBox="1">
            <a:spLocks noChangeArrowheads="1"/>
          </p:cNvSpPr>
          <p:nvPr/>
        </p:nvSpPr>
        <p:spPr bwMode="auto">
          <a:xfrm>
            <a:off x="214313" y="2071688"/>
            <a:ext cx="2571750" cy="1200150"/>
          </a:xfrm>
          <a:prstGeom prst="rect">
            <a:avLst/>
          </a:prstGeom>
          <a:noFill/>
          <a:ln w="9525">
            <a:noFill/>
            <a:miter lim="800000"/>
            <a:headEnd/>
            <a:tailEnd/>
          </a:ln>
        </p:spPr>
        <p:txBody>
          <a:bodyPr>
            <a:spAutoFit/>
          </a:bodyPr>
          <a:lstStyle/>
          <a:p>
            <a:pPr>
              <a:lnSpc>
                <a:spcPct val="80000"/>
              </a:lnSpc>
            </a:pPr>
            <a:r>
              <a:rPr lang="it-IT" b="1"/>
              <a:t>From Medical Model of Disability  </a:t>
            </a:r>
            <a:r>
              <a:rPr lang="it-IT" b="1">
                <a:sym typeface="Wingdings" pitchFamily="2" charset="2"/>
              </a:rPr>
              <a:t> Problem in the Person.</a:t>
            </a:r>
          </a:p>
          <a:p>
            <a:pPr>
              <a:lnSpc>
                <a:spcPct val="80000"/>
              </a:lnSpc>
            </a:pPr>
            <a:r>
              <a:rPr lang="it-IT" b="1">
                <a:sym typeface="Wingdings" pitchFamily="2" charset="2"/>
              </a:rPr>
              <a:t>Cure, Fix or Separate</a:t>
            </a:r>
            <a:endParaRPr lang="it-IT" b="1"/>
          </a:p>
        </p:txBody>
      </p:sp>
      <p:sp>
        <p:nvSpPr>
          <p:cNvPr id="64519" name="TextBox 13"/>
          <p:cNvSpPr txBox="1">
            <a:spLocks noChangeArrowheads="1"/>
          </p:cNvSpPr>
          <p:nvPr/>
        </p:nvSpPr>
        <p:spPr bwMode="auto">
          <a:xfrm>
            <a:off x="3857625" y="2000250"/>
            <a:ext cx="3286125" cy="1865313"/>
          </a:xfrm>
          <a:prstGeom prst="rect">
            <a:avLst/>
          </a:prstGeom>
          <a:noFill/>
          <a:ln w="9525">
            <a:noFill/>
            <a:miter lim="800000"/>
            <a:headEnd/>
            <a:tailEnd/>
          </a:ln>
        </p:spPr>
        <p:txBody>
          <a:bodyPr>
            <a:spAutoFit/>
          </a:bodyPr>
          <a:lstStyle/>
          <a:p>
            <a:pPr>
              <a:lnSpc>
                <a:spcPct val="80000"/>
              </a:lnSpc>
            </a:pPr>
            <a:r>
              <a:rPr lang="it-IT" b="1"/>
              <a:t>To Social Model of Disability based on Human Rights approach- Problem with Society that needs to be changed.</a:t>
            </a:r>
          </a:p>
          <a:p>
            <a:pPr>
              <a:lnSpc>
                <a:spcPct val="80000"/>
              </a:lnSpc>
            </a:pPr>
            <a:r>
              <a:rPr lang="it-IT" b="1"/>
              <a:t>Attitudes</a:t>
            </a:r>
          </a:p>
          <a:p>
            <a:pPr>
              <a:lnSpc>
                <a:spcPct val="80000"/>
              </a:lnSpc>
            </a:pPr>
            <a:r>
              <a:rPr lang="it-IT" b="1"/>
              <a:t>Organisation</a:t>
            </a:r>
          </a:p>
          <a:p>
            <a:pPr>
              <a:lnSpc>
                <a:spcPct val="80000"/>
              </a:lnSpc>
            </a:pPr>
            <a:r>
              <a:rPr lang="it-IT" b="1"/>
              <a:t>Environment</a:t>
            </a:r>
            <a:endParaRPr lang="en-GB"/>
          </a:p>
        </p:txBody>
      </p:sp>
      <p:sp>
        <p:nvSpPr>
          <p:cNvPr id="64520" name="TextBox 13"/>
          <p:cNvSpPr txBox="1">
            <a:spLocks noChangeArrowheads="1"/>
          </p:cNvSpPr>
          <p:nvPr/>
        </p:nvSpPr>
        <p:spPr bwMode="auto">
          <a:xfrm>
            <a:off x="4860032" y="4149080"/>
            <a:ext cx="2214563" cy="1200329"/>
          </a:xfrm>
          <a:prstGeom prst="rect">
            <a:avLst/>
          </a:prstGeom>
          <a:noFill/>
          <a:ln w="9525">
            <a:noFill/>
            <a:miter lim="800000"/>
            <a:headEnd/>
            <a:tailEnd/>
          </a:ln>
        </p:spPr>
        <p:txBody>
          <a:bodyPr wrap="square">
            <a:spAutoFit/>
          </a:bodyPr>
          <a:lstStyle/>
          <a:p>
            <a:r>
              <a:rPr lang="en-GB" b="1" dirty="0" smtClean="0">
                <a:latin typeface="Calibri" pitchFamily="34" charset="0"/>
              </a:rPr>
              <a:t>154 </a:t>
            </a:r>
            <a:r>
              <a:rPr lang="en-GB" b="1" dirty="0">
                <a:latin typeface="Calibri" pitchFamily="34" charset="0"/>
              </a:rPr>
              <a:t>signatories to the Convention</a:t>
            </a:r>
          </a:p>
          <a:p>
            <a:r>
              <a:rPr lang="en-GB" b="1" dirty="0" smtClean="0">
                <a:latin typeface="Calibri" pitchFamily="34" charset="0"/>
              </a:rPr>
              <a:t>105 </a:t>
            </a:r>
            <a:r>
              <a:rPr lang="en-GB" b="1" dirty="0">
                <a:latin typeface="Calibri" pitchFamily="34" charset="0"/>
              </a:rPr>
              <a:t>ratifications of the </a:t>
            </a:r>
            <a:r>
              <a:rPr lang="en-GB" b="1" dirty="0" smtClean="0">
                <a:latin typeface="Calibri" pitchFamily="34" charset="0"/>
              </a:rPr>
              <a:t>Convention</a:t>
            </a:r>
            <a:endParaRPr lang="en-GB" b="1" dirty="0">
              <a:latin typeface="Calibri" pitchFamily="34" charset="0"/>
            </a:endParaRPr>
          </a:p>
        </p:txBody>
      </p:sp>
      <p:pic>
        <p:nvPicPr>
          <p:cNvPr id="64521" name="Picture 2"/>
          <p:cNvPicPr>
            <a:picLocks noChangeAspect="1" noChangeArrowheads="1"/>
          </p:cNvPicPr>
          <p:nvPr/>
        </p:nvPicPr>
        <p:blipFill>
          <a:blip r:embed="rId8" cstate="print"/>
          <a:srcRect/>
          <a:stretch>
            <a:fillRect/>
          </a:stretch>
        </p:blipFill>
        <p:spPr bwMode="auto">
          <a:xfrm>
            <a:off x="80963" y="3857625"/>
            <a:ext cx="4791075" cy="2571750"/>
          </a:xfrm>
          <a:prstGeom prst="rect">
            <a:avLst/>
          </a:prstGeom>
          <a:noFill/>
          <a:ln w="9525">
            <a:noFill/>
            <a:miter lim="800000"/>
            <a:headEnd/>
            <a:tailEnd/>
          </a:ln>
        </p:spPr>
      </p:pic>
      <p:pic>
        <p:nvPicPr>
          <p:cNvPr id="14" name="Picture 1" descr="BADGE FINAL DHM TO P#2DFB7C (2).JPG"/>
          <p:cNvPicPr>
            <a:picLocks noChangeAspect="1" noChangeArrowheads="1"/>
          </p:cNvPicPr>
          <p:nvPr/>
        </p:nvPicPr>
        <p:blipFill>
          <a:blip r:embed="rId9" cstate="print"/>
          <a:srcRect l="13803" t="15099" r="6256" b="26471"/>
          <a:stretch>
            <a:fillRect/>
          </a:stretch>
        </p:blipFill>
        <p:spPr bwMode="auto">
          <a:xfrm>
            <a:off x="5724128" y="5921896"/>
            <a:ext cx="899364" cy="936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1763713" y="0"/>
            <a:ext cx="7140575" cy="1323975"/>
          </a:xfrm>
          <a:prstGeom prst="rect">
            <a:avLst/>
          </a:prstGeom>
          <a:gradFill rotWithShape="1">
            <a:gsLst>
              <a:gs pos="0">
                <a:srgbClr val="FFFFCC"/>
              </a:gs>
              <a:gs pos="100000">
                <a:schemeClr val="accent1"/>
              </a:gs>
            </a:gsLst>
            <a:lin ang="5400000" scaled="1"/>
          </a:gradFill>
          <a:ln w="9525">
            <a:solidFill>
              <a:srgbClr val="000000"/>
            </a:solidFill>
            <a:miter lim="800000"/>
            <a:headEnd/>
            <a:tailEnd/>
          </a:ln>
        </p:spPr>
        <p:txBody>
          <a:bodyPr/>
          <a:lstStyle/>
          <a:p>
            <a:r>
              <a:rPr lang="en-GB" sz="3600"/>
              <a:t>Eugenicist Thinking -2 </a:t>
            </a:r>
          </a:p>
          <a:p>
            <a:r>
              <a:rPr lang="en-GB" sz="3600"/>
              <a:t>D.H. Lawrence</a:t>
            </a:r>
          </a:p>
        </p:txBody>
      </p:sp>
      <p:pic>
        <p:nvPicPr>
          <p:cNvPr id="28676" name="Picture 7" descr="Lawrence David Herbert ( DH Lawrence)Biography, picture and poems"/>
          <p:cNvPicPr>
            <a:picLocks noChangeAspect="1" noChangeArrowheads="1"/>
          </p:cNvPicPr>
          <p:nvPr/>
        </p:nvPicPr>
        <p:blipFill>
          <a:blip r:embed="rId2" cstate="print"/>
          <a:srcRect/>
          <a:stretch>
            <a:fillRect/>
          </a:stretch>
        </p:blipFill>
        <p:spPr bwMode="auto">
          <a:xfrm>
            <a:off x="574675" y="1844675"/>
            <a:ext cx="2160588" cy="5013325"/>
          </a:xfrm>
          <a:prstGeom prst="rect">
            <a:avLst/>
          </a:prstGeom>
          <a:noFill/>
          <a:ln w="9525">
            <a:solidFill>
              <a:schemeClr val="tx1"/>
            </a:solidFill>
            <a:miter lim="800000"/>
            <a:headEnd/>
            <a:tailEnd/>
          </a:ln>
        </p:spPr>
      </p:pic>
      <p:sp>
        <p:nvSpPr>
          <p:cNvPr id="50196" name="Text Box 20"/>
          <p:cNvSpPr txBox="1">
            <a:spLocks noChangeArrowheads="1"/>
          </p:cNvSpPr>
          <p:nvPr/>
        </p:nvSpPr>
        <p:spPr bwMode="auto">
          <a:xfrm>
            <a:off x="2916238" y="1341438"/>
            <a:ext cx="6227762" cy="5213350"/>
          </a:xfrm>
          <a:prstGeom prst="rect">
            <a:avLst/>
          </a:prstGeom>
          <a:gradFill rotWithShape="1">
            <a:gsLst>
              <a:gs pos="0">
                <a:srgbClr val="FFFFCC"/>
              </a:gs>
              <a:gs pos="50000">
                <a:schemeClr val="accent1"/>
              </a:gs>
              <a:gs pos="100000">
                <a:srgbClr val="FFFFCC"/>
              </a:gs>
            </a:gsLst>
            <a:lin ang="5400000" scaled="1"/>
          </a:gradFill>
          <a:ln w="9525">
            <a:solidFill>
              <a:schemeClr val="tx1"/>
            </a:solidFill>
            <a:miter lim="800000"/>
            <a:headEnd/>
            <a:tailEnd/>
          </a:ln>
          <a:effectLst/>
        </p:spPr>
        <p:txBody>
          <a:bodyPr>
            <a:spAutoFit/>
          </a:bodyPr>
          <a:lstStyle/>
          <a:p>
            <a:pPr>
              <a:defRPr/>
            </a:pPr>
            <a:r>
              <a:rPr lang="en-GB" sz="2400" b="1">
                <a:latin typeface="Arial" charset="0"/>
              </a:rPr>
              <a:t>“If I had my way, I would build a lethal chamber as big as the Crystal Palace, with a military band playing softly, and a cinematograph working brightly; then I’d go out in the black streets and the main streets and bring them all in, the sick, the halt and the maimed; I would lead them gently, and they would smile me a weary thanks; and the band would softly bubble out the ‘Hallelujah Chorus’.”</a:t>
            </a:r>
          </a:p>
          <a:p>
            <a:pPr>
              <a:defRPr/>
            </a:pPr>
            <a:r>
              <a:rPr lang="en-GB" sz="2400">
                <a:latin typeface="Arial" charset="0"/>
              </a:rPr>
              <a:t>D.H. Lawrence, 1908, Source “ The letters of D.H. Lawrence, Vol.1, 1901-13, p81. Ed James T.  Boulton, Cambridge University Press, 1979.</a:t>
            </a:r>
          </a:p>
        </p:txBody>
      </p:sp>
      <p:pic>
        <p:nvPicPr>
          <p:cNvPr id="6" name="Picture 1" descr="BADGE FINAL DHM TO P#2DFB7C (2).JPG"/>
          <p:cNvPicPr>
            <a:picLocks noChangeAspect="1" noChangeArrowheads="1"/>
          </p:cNvPicPr>
          <p:nvPr/>
        </p:nvPicPr>
        <p:blipFill>
          <a:blip r:embed="rId3" cstate="print"/>
          <a:srcRect l="13803" t="15099" r="6256" b="26471"/>
          <a:stretch>
            <a:fillRect/>
          </a:stretch>
        </p:blipFill>
        <p:spPr bwMode="auto">
          <a:xfrm>
            <a:off x="323528" y="188640"/>
            <a:ext cx="1176091" cy="1224136"/>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Ward 4, Lincoln Hospital"/>
          <p:cNvPicPr>
            <a:picLocks noChangeAspect="1" noChangeArrowheads="1"/>
          </p:cNvPicPr>
          <p:nvPr/>
        </p:nvPicPr>
        <p:blipFill>
          <a:blip r:embed="rId2" cstate="print"/>
          <a:srcRect/>
          <a:stretch>
            <a:fillRect/>
          </a:stretch>
        </p:blipFill>
        <p:spPr bwMode="auto">
          <a:xfrm>
            <a:off x="4857750" y="857250"/>
            <a:ext cx="4038600" cy="3098800"/>
          </a:xfrm>
          <a:prstGeom prst="rect">
            <a:avLst/>
          </a:prstGeom>
          <a:noFill/>
          <a:ln w="9525">
            <a:solidFill>
              <a:schemeClr val="tx1"/>
            </a:solidFill>
            <a:miter lim="800000"/>
            <a:headEnd/>
            <a:tailEnd/>
          </a:ln>
        </p:spPr>
      </p:pic>
      <p:sp>
        <p:nvSpPr>
          <p:cNvPr id="29699" name="TextBox 2"/>
          <p:cNvSpPr txBox="1">
            <a:spLocks noChangeArrowheads="1"/>
          </p:cNvSpPr>
          <p:nvPr/>
        </p:nvSpPr>
        <p:spPr bwMode="auto">
          <a:xfrm>
            <a:off x="142875" y="357188"/>
            <a:ext cx="4286250" cy="1631216"/>
          </a:xfrm>
          <a:prstGeom prst="rect">
            <a:avLst/>
          </a:prstGeom>
          <a:noFill/>
          <a:ln w="9525">
            <a:noFill/>
            <a:miter lim="800000"/>
            <a:headEnd/>
            <a:tailEnd/>
          </a:ln>
        </p:spPr>
        <p:txBody>
          <a:bodyPr>
            <a:spAutoFit/>
          </a:bodyPr>
          <a:lstStyle/>
          <a:p>
            <a:r>
              <a:rPr lang="en-GB" sz="2000" b="1" dirty="0">
                <a:solidFill>
                  <a:srgbClr val="FF0000"/>
                </a:solidFill>
              </a:rPr>
              <a:t>Under 1913 Mental Deficiency Act</a:t>
            </a:r>
          </a:p>
          <a:p>
            <a:r>
              <a:rPr lang="en-GB" sz="2000" dirty="0"/>
              <a:t>150,000 </a:t>
            </a:r>
            <a:r>
              <a:rPr lang="en-GB" sz="2000" b="1" dirty="0"/>
              <a:t>Idiots, Imbeciles, Feeble Minded and Moral Defectives </a:t>
            </a:r>
            <a:r>
              <a:rPr lang="en-GB" sz="2000" dirty="0"/>
              <a:t>incarcerated for whole of their lives in long stay hospitals</a:t>
            </a:r>
            <a:r>
              <a:rPr lang="en-GB" dirty="0"/>
              <a:t>.</a:t>
            </a:r>
          </a:p>
        </p:txBody>
      </p:sp>
      <p:sp>
        <p:nvSpPr>
          <p:cNvPr id="29700" name="TextBox 4"/>
          <p:cNvSpPr txBox="1">
            <a:spLocks noChangeArrowheads="1"/>
          </p:cNvSpPr>
          <p:nvPr/>
        </p:nvSpPr>
        <p:spPr bwMode="auto">
          <a:xfrm>
            <a:off x="214313" y="2000250"/>
            <a:ext cx="4071937" cy="4247317"/>
          </a:xfrm>
          <a:prstGeom prst="rect">
            <a:avLst/>
          </a:prstGeom>
          <a:noFill/>
          <a:ln w="9525">
            <a:noFill/>
            <a:miter lim="800000"/>
            <a:headEnd/>
            <a:tailEnd/>
          </a:ln>
        </p:spPr>
        <p:txBody>
          <a:bodyPr>
            <a:spAutoFit/>
          </a:bodyPr>
          <a:lstStyle/>
          <a:p>
            <a:r>
              <a:rPr lang="en-GB" b="1" i="1" dirty="0"/>
              <a:t>A Textbook of Mental Deficiency</a:t>
            </a:r>
            <a:r>
              <a:rPr lang="en-GB" b="1" i="1" dirty="0" smtClean="0"/>
              <a:t>,</a:t>
            </a:r>
            <a:r>
              <a:rPr lang="en-GB" b="1" dirty="0" smtClean="0"/>
              <a:t> </a:t>
            </a:r>
            <a:r>
              <a:rPr lang="en-GB" b="1" dirty="0"/>
              <a:t>wrote in his eighth edition of his textbook, "</a:t>
            </a:r>
            <a:r>
              <a:rPr lang="en-GB" b="1" i="1" dirty="0"/>
              <a:t>on the Euthanasia of the 80,000 or so imbeciles in the country utterly helpless, repulsive in appearance and revolting in manners. Their existence is a perpetual source of sorrow and unhappiness to their parents, and those who live at home have a most disturbing influence upon other children and family life..In my opinion it would be an economical and humane procedure were their existence to be painlessly terminated</a:t>
            </a:r>
            <a:r>
              <a:rPr lang="en-GB" b="1" dirty="0"/>
              <a:t>" (quoted in Joanne Ryan, politics of mental handicap 1991, 106)</a:t>
            </a:r>
          </a:p>
        </p:txBody>
      </p:sp>
      <p:sp>
        <p:nvSpPr>
          <p:cNvPr id="29701" name="TextBox 5"/>
          <p:cNvSpPr txBox="1">
            <a:spLocks noChangeArrowheads="1"/>
          </p:cNvSpPr>
          <p:nvPr/>
        </p:nvSpPr>
        <p:spPr bwMode="auto">
          <a:xfrm>
            <a:off x="4283968" y="5013176"/>
            <a:ext cx="3714750" cy="923330"/>
          </a:xfrm>
          <a:prstGeom prst="rect">
            <a:avLst/>
          </a:prstGeom>
          <a:noFill/>
          <a:ln w="9525">
            <a:noFill/>
            <a:miter lim="800000"/>
            <a:headEnd/>
            <a:tailEnd/>
          </a:ln>
        </p:spPr>
        <p:txBody>
          <a:bodyPr>
            <a:spAutoFit/>
          </a:bodyPr>
          <a:lstStyle/>
          <a:p>
            <a:r>
              <a:rPr lang="en-GB" dirty="0">
                <a:hlinkClick r:id="rId3"/>
              </a:rPr>
              <a:t>http://</a:t>
            </a:r>
            <a:r>
              <a:rPr lang="en-GB" dirty="0" smtClean="0">
                <a:hlinkClick r:id="rId3"/>
              </a:rPr>
              <a:t>www.youtube.com/watch?gl=GB&amp;hl=en-GB&amp;v=pI2UNbd7lxY</a:t>
            </a:r>
            <a:endParaRPr lang="en-GB" dirty="0" smtClean="0"/>
          </a:p>
          <a:p>
            <a:endParaRPr lang="en-GB" dirty="0"/>
          </a:p>
        </p:txBody>
      </p:sp>
      <p:sp>
        <p:nvSpPr>
          <p:cNvPr id="29702" name="TextBox 6"/>
          <p:cNvSpPr txBox="1">
            <a:spLocks noChangeArrowheads="1"/>
          </p:cNvSpPr>
          <p:nvPr/>
        </p:nvSpPr>
        <p:spPr bwMode="auto">
          <a:xfrm>
            <a:off x="4499992" y="4077072"/>
            <a:ext cx="4644008" cy="1754326"/>
          </a:xfrm>
          <a:prstGeom prst="rect">
            <a:avLst/>
          </a:prstGeom>
          <a:noFill/>
          <a:ln w="9525">
            <a:noFill/>
            <a:miter lim="800000"/>
            <a:headEnd/>
            <a:tailEnd/>
          </a:ln>
        </p:spPr>
        <p:txBody>
          <a:bodyPr wrap="square">
            <a:spAutoFit/>
          </a:bodyPr>
          <a:lstStyle/>
          <a:p>
            <a:r>
              <a:rPr lang="en-GB" dirty="0"/>
              <a:t> </a:t>
            </a:r>
            <a:r>
              <a:rPr lang="en-GB" b="1" dirty="0" smtClean="0">
                <a:solidFill>
                  <a:srgbClr val="FF0000"/>
                </a:solidFill>
              </a:rPr>
              <a:t>Out </a:t>
            </a:r>
            <a:r>
              <a:rPr lang="en-GB" b="1" dirty="0">
                <a:solidFill>
                  <a:srgbClr val="FF0000"/>
                </a:solidFill>
              </a:rPr>
              <a:t>of Sight: The Experience of Disability, 1900-1950.</a:t>
            </a:r>
          </a:p>
          <a:p>
            <a:r>
              <a:rPr lang="en-GB" b="1" dirty="0">
                <a:solidFill>
                  <a:srgbClr val="FF0000"/>
                </a:solidFill>
              </a:rPr>
              <a:t>Stephen Humphries and Ch 4 films.</a:t>
            </a:r>
          </a:p>
          <a:p>
            <a:endParaRPr lang="en-GB" b="1" dirty="0"/>
          </a:p>
          <a:p>
            <a:endParaRPr lang="en-GB" b="1" dirty="0"/>
          </a:p>
          <a:p>
            <a:endParaRPr lang="en-GB" dirty="0"/>
          </a:p>
        </p:txBody>
      </p:sp>
      <p:pic>
        <p:nvPicPr>
          <p:cNvPr id="7" name="Picture 1" descr="BADGE FINAL DHM TO P#2DFB7C (2).JPG"/>
          <p:cNvPicPr>
            <a:picLocks noChangeAspect="1" noChangeArrowheads="1"/>
          </p:cNvPicPr>
          <p:nvPr/>
        </p:nvPicPr>
        <p:blipFill>
          <a:blip r:embed="rId4" cstate="print"/>
          <a:srcRect l="13803" t="15099" r="6256" b="26471"/>
          <a:stretch>
            <a:fillRect/>
          </a:stretch>
        </p:blipFill>
        <p:spPr bwMode="auto">
          <a:xfrm>
            <a:off x="7812360" y="5517232"/>
            <a:ext cx="1075595" cy="111953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title"/>
          </p:nvPr>
        </p:nvSpPr>
        <p:spPr/>
        <p:txBody>
          <a:bodyPr/>
          <a:lstStyle/>
          <a:p>
            <a:r>
              <a:rPr lang="en-GB" b="1" smtClean="0">
                <a:solidFill>
                  <a:srgbClr val="FF0000"/>
                </a:solidFill>
              </a:rPr>
              <a:t>                      UKDHM Logo</a:t>
            </a:r>
          </a:p>
        </p:txBody>
      </p:sp>
      <p:sp>
        <p:nvSpPr>
          <p:cNvPr id="6" name="Content Placeholder 5"/>
          <p:cNvSpPr>
            <a:spLocks noGrp="1"/>
          </p:cNvSpPr>
          <p:nvPr>
            <p:ph sz="half" idx="2"/>
          </p:nvPr>
        </p:nvSpPr>
        <p:spPr>
          <a:xfrm>
            <a:off x="358775" y="3916363"/>
            <a:ext cx="8569325" cy="4525962"/>
          </a:xfrm>
        </p:spPr>
        <p:txBody>
          <a:bodyPr/>
          <a:lstStyle/>
          <a:p>
            <a:pPr>
              <a:buFont typeface="Arial" pitchFamily="34" charset="0"/>
              <a:buChar char="•"/>
              <a:defRPr/>
            </a:pPr>
            <a:r>
              <a:rPr lang="en-GB" dirty="0" smtClean="0"/>
              <a:t>Reclaiming our history</a:t>
            </a:r>
          </a:p>
          <a:p>
            <a:pPr>
              <a:buFont typeface="Arial" pitchFamily="34" charset="0"/>
              <a:buChar char="•"/>
              <a:defRPr/>
            </a:pPr>
            <a:r>
              <a:rPr lang="en-GB" dirty="0" smtClean="0"/>
              <a:t> Inverting Nazi Symbol</a:t>
            </a:r>
          </a:p>
          <a:p>
            <a:pPr marL="0" indent="0">
              <a:buFont typeface="Arial" pitchFamily="34" charset="0"/>
              <a:buNone/>
              <a:tabLst>
                <a:tab pos="1976438" algn="l"/>
              </a:tabLst>
              <a:defRPr/>
            </a:pPr>
            <a:r>
              <a:rPr lang="en-GB" dirty="0" smtClean="0"/>
              <a:t>      Black Triangle</a:t>
            </a:r>
          </a:p>
          <a:p>
            <a:pPr marL="0" indent="0">
              <a:buFont typeface="Arial" pitchFamily="34" charset="0"/>
              <a:buNone/>
              <a:tabLst>
                <a:tab pos="1976438" algn="l"/>
              </a:tabLst>
              <a:defRPr/>
            </a:pPr>
            <a:r>
              <a:rPr lang="en-GB" dirty="0" smtClean="0"/>
              <a:t>Compulsory Sterilisation 1933</a:t>
            </a:r>
          </a:p>
          <a:p>
            <a:pPr marL="0" indent="0">
              <a:buFont typeface="Arial" pitchFamily="34" charset="0"/>
              <a:buNone/>
              <a:tabLst>
                <a:tab pos="1976438" algn="l"/>
              </a:tabLst>
              <a:defRPr/>
            </a:pPr>
            <a:r>
              <a:rPr lang="en-GB" dirty="0" smtClean="0"/>
              <a:t>Mass murder 1939 T4 Programme -250,000-1m</a:t>
            </a:r>
            <a:endParaRPr lang="en-GB" dirty="0"/>
          </a:p>
        </p:txBody>
      </p:sp>
      <p:pic>
        <p:nvPicPr>
          <p:cNvPr id="47108" name="Picture 1" descr="E:\Disability History Month\Logos\DHM_BADGE 2.jpg"/>
          <p:cNvPicPr>
            <a:picLocks noChangeAspect="1" noChangeArrowheads="1"/>
          </p:cNvPicPr>
          <p:nvPr/>
        </p:nvPicPr>
        <p:blipFill>
          <a:blip r:embed="rId2" cstate="print"/>
          <a:srcRect l="10097" t="11334" r="9045" b="34904"/>
          <a:stretch>
            <a:fillRect/>
          </a:stretch>
        </p:blipFill>
        <p:spPr bwMode="auto">
          <a:xfrm>
            <a:off x="250825" y="836613"/>
            <a:ext cx="3581400" cy="3079750"/>
          </a:xfrm>
          <a:prstGeom prst="rect">
            <a:avLst/>
          </a:prstGeom>
          <a:noFill/>
          <a:ln w="9525">
            <a:noFill/>
            <a:miter lim="800000"/>
            <a:headEnd/>
            <a:tailEnd/>
          </a:ln>
        </p:spPr>
      </p:pic>
      <p:sp>
        <p:nvSpPr>
          <p:cNvPr id="7" name="Isosceles Triangle 6"/>
          <p:cNvSpPr/>
          <p:nvPr/>
        </p:nvSpPr>
        <p:spPr>
          <a:xfrm rot="10800000">
            <a:off x="4427538" y="4581525"/>
            <a:ext cx="1060450" cy="9144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47110" name="Picture 2"/>
          <p:cNvPicPr>
            <a:picLocks noChangeAspect="1" noChangeArrowheads="1"/>
          </p:cNvPicPr>
          <p:nvPr/>
        </p:nvPicPr>
        <p:blipFill>
          <a:blip r:embed="rId3" cstate="print"/>
          <a:srcRect/>
          <a:stretch>
            <a:fillRect/>
          </a:stretch>
        </p:blipFill>
        <p:spPr bwMode="auto">
          <a:xfrm>
            <a:off x="4211638" y="1268413"/>
            <a:ext cx="4164012" cy="3190875"/>
          </a:xfrm>
          <a:prstGeom prst="rect">
            <a:avLst/>
          </a:prstGeom>
          <a:noFill/>
          <a:ln w="9525">
            <a:noFill/>
            <a:miter lim="800000"/>
            <a:headEnd/>
            <a:tailEnd/>
          </a:ln>
        </p:spPr>
      </p:pic>
      <p:pic>
        <p:nvPicPr>
          <p:cNvPr id="8" name="Picture 1" descr="BADGE FINAL DHM TO P#2DFB7C (2).JPG"/>
          <p:cNvPicPr>
            <a:picLocks noChangeAspect="1" noChangeArrowheads="1"/>
          </p:cNvPicPr>
          <p:nvPr/>
        </p:nvPicPr>
        <p:blipFill>
          <a:blip r:embed="rId4" cstate="print"/>
          <a:srcRect l="13803" t="15099" r="6256" b="26471"/>
          <a:stretch>
            <a:fillRect/>
          </a:stretch>
        </p:blipFill>
        <p:spPr bwMode="auto">
          <a:xfrm>
            <a:off x="7653314" y="5306417"/>
            <a:ext cx="1490686" cy="15515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2"/>
          <p:cNvSpPr txBox="1">
            <a:spLocks noChangeArrowheads="1"/>
          </p:cNvSpPr>
          <p:nvPr/>
        </p:nvSpPr>
        <p:spPr bwMode="auto">
          <a:xfrm>
            <a:off x="571500" y="357188"/>
            <a:ext cx="7929563" cy="461962"/>
          </a:xfrm>
          <a:prstGeom prst="rect">
            <a:avLst/>
          </a:prstGeom>
          <a:noFill/>
          <a:ln w="9525">
            <a:noFill/>
            <a:miter lim="800000"/>
            <a:headEnd/>
            <a:tailEnd/>
          </a:ln>
        </p:spPr>
        <p:txBody>
          <a:bodyPr>
            <a:spAutoFit/>
          </a:bodyPr>
          <a:lstStyle/>
          <a:p>
            <a:r>
              <a:rPr lang="en-GB" sz="2400" b="1">
                <a:solidFill>
                  <a:srgbClr val="FF0000"/>
                </a:solidFill>
                <a:latin typeface="Calibri" pitchFamily="34" charset="0"/>
              </a:rPr>
              <a:t>The story of the real  ‘7 Dwarves’ or little people</a:t>
            </a:r>
          </a:p>
        </p:txBody>
      </p:sp>
      <p:sp>
        <p:nvSpPr>
          <p:cNvPr id="8" name="TextBox 7"/>
          <p:cNvSpPr txBox="1">
            <a:spLocks noChangeArrowheads="1"/>
          </p:cNvSpPr>
          <p:nvPr/>
        </p:nvSpPr>
        <p:spPr bwMode="auto">
          <a:xfrm>
            <a:off x="4714875" y="928688"/>
            <a:ext cx="4143375" cy="4032250"/>
          </a:xfrm>
          <a:prstGeom prst="rect">
            <a:avLst/>
          </a:prstGeom>
          <a:noFill/>
          <a:ln w="9525">
            <a:noFill/>
            <a:miter lim="800000"/>
            <a:headEnd/>
            <a:tailEnd/>
          </a:ln>
        </p:spPr>
        <p:txBody>
          <a:bodyPr>
            <a:spAutoFit/>
          </a:bodyPr>
          <a:lstStyle/>
          <a:p>
            <a:r>
              <a:rPr lang="en-GB" sz="2000">
                <a:latin typeface="Calibri" pitchFamily="34" charset="0"/>
              </a:rPr>
              <a:t>The </a:t>
            </a:r>
            <a:r>
              <a:rPr lang="en-GB" sz="2000" b="1">
                <a:latin typeface="Calibri" pitchFamily="34" charset="0"/>
              </a:rPr>
              <a:t>Ovitz family</a:t>
            </a:r>
            <a:r>
              <a:rPr lang="en-GB" sz="2000">
                <a:latin typeface="Calibri" pitchFamily="34" charset="0"/>
              </a:rPr>
              <a:t> were a family of Romanian- born Jewish circus actors/travelling musicians who survived imprisonment at the at Auschwitz concentration camp and experiments on them by Josef Mengele. They went to live in Israel and carried on with their performances. However their health was badly effected by the treatment they received</a:t>
            </a:r>
            <a:r>
              <a:rPr lang="en-GB">
                <a:latin typeface="Calibri" pitchFamily="34" charset="0"/>
              </a:rPr>
              <a:t>.</a:t>
            </a:r>
          </a:p>
          <a:p>
            <a:endParaRPr lang="en-GB">
              <a:latin typeface="Calibri" pitchFamily="34" charset="0"/>
            </a:endParaRPr>
          </a:p>
          <a:p>
            <a:endParaRPr lang="en-GB">
              <a:latin typeface="Calibri" pitchFamily="34" charset="0"/>
            </a:endParaRPr>
          </a:p>
        </p:txBody>
      </p:sp>
      <p:sp>
        <p:nvSpPr>
          <p:cNvPr id="9" name="TextBox 8"/>
          <p:cNvSpPr txBox="1">
            <a:spLocks noChangeArrowheads="1"/>
          </p:cNvSpPr>
          <p:nvPr/>
        </p:nvSpPr>
        <p:spPr bwMode="auto">
          <a:xfrm>
            <a:off x="285750" y="4214813"/>
            <a:ext cx="4643438" cy="2308225"/>
          </a:xfrm>
          <a:prstGeom prst="rect">
            <a:avLst/>
          </a:prstGeom>
          <a:noFill/>
          <a:ln w="9525">
            <a:noFill/>
            <a:miter lim="800000"/>
            <a:headEnd/>
            <a:tailEnd/>
          </a:ln>
        </p:spPr>
        <p:txBody>
          <a:bodyPr>
            <a:spAutoFit/>
          </a:bodyPr>
          <a:lstStyle/>
          <a:p>
            <a:r>
              <a:rPr lang="en-GB">
                <a:latin typeface="Calibri" pitchFamily="34" charset="0"/>
              </a:rPr>
              <a:t>Throughout their lives they stuck together with their non-disabled siblings and refused to take part in freak shows considering themselves professional actors, musicians and singers</a:t>
            </a:r>
          </a:p>
          <a:p>
            <a:r>
              <a:rPr lang="en-GB">
                <a:latin typeface="Calibri" pitchFamily="34" charset="0"/>
              </a:rPr>
              <a:t>See Yehuda Koren, Eilat Negev, </a:t>
            </a:r>
            <a:r>
              <a:rPr lang="en-GB" i="1">
                <a:latin typeface="Calibri" pitchFamily="34" charset="0"/>
              </a:rPr>
              <a:t>In Our Hearts We Were Giants - the Remarkable story of the Lilliput Troupe</a:t>
            </a:r>
            <a:r>
              <a:rPr lang="en-GB">
                <a:latin typeface="Calibri" pitchFamily="34" charset="0"/>
              </a:rPr>
              <a:t>, 2004</a:t>
            </a:r>
          </a:p>
          <a:p>
            <a:endParaRPr lang="en-GB">
              <a:latin typeface="Calibri" pitchFamily="34" charset="0"/>
            </a:endParaRPr>
          </a:p>
        </p:txBody>
      </p:sp>
      <p:pic>
        <p:nvPicPr>
          <p:cNvPr id="41989" name="Picture 15" descr="http://books.google.co.uk/books?id=Ym5x3mq2p7EC&amp;pg=PA39&amp;img=1&amp;zoom=3&amp;hl=en&amp;ots=8Y9AmSeXM3&amp;sig=ACfU3U3GMmBQOvyMyo85b3AJRJdYaUh3eQ&amp;w=685"/>
          <p:cNvPicPr>
            <a:picLocks noChangeAspect="1" noChangeArrowheads="1"/>
          </p:cNvPicPr>
          <p:nvPr/>
        </p:nvPicPr>
        <p:blipFill>
          <a:blip r:embed="rId2" cstate="print"/>
          <a:srcRect l="8331" t="40286" r="7283" b="8240"/>
          <a:stretch>
            <a:fillRect/>
          </a:stretch>
        </p:blipFill>
        <p:spPr bwMode="auto">
          <a:xfrm>
            <a:off x="642938" y="928688"/>
            <a:ext cx="3611562" cy="3319462"/>
          </a:xfrm>
          <a:prstGeom prst="rect">
            <a:avLst/>
          </a:prstGeom>
          <a:noFill/>
          <a:ln w="9525">
            <a:noFill/>
            <a:miter lim="800000"/>
            <a:headEnd/>
            <a:tailEnd/>
          </a:ln>
        </p:spPr>
      </p:pic>
      <p:pic>
        <p:nvPicPr>
          <p:cNvPr id="41990" name="Picture 1" descr="X:\My Documents\My Pictures\RRDE Logo\rrlogo.gif"/>
          <p:cNvPicPr>
            <a:picLocks noChangeAspect="1" noChangeArrowheads="1"/>
          </p:cNvPicPr>
          <p:nvPr/>
        </p:nvPicPr>
        <p:blipFill>
          <a:blip r:embed="rId3" cstate="print"/>
          <a:srcRect/>
          <a:stretch>
            <a:fillRect/>
          </a:stretch>
        </p:blipFill>
        <p:spPr bwMode="auto">
          <a:xfrm>
            <a:off x="7715250" y="214313"/>
            <a:ext cx="874713" cy="514350"/>
          </a:xfrm>
          <a:prstGeom prst="rect">
            <a:avLst/>
          </a:prstGeom>
          <a:noFill/>
          <a:ln w="9525">
            <a:noFill/>
            <a:miter lim="800000"/>
            <a:headEnd/>
            <a:tailEnd/>
          </a:ln>
        </p:spPr>
      </p:pic>
      <p:pic>
        <p:nvPicPr>
          <p:cNvPr id="41991" name="Picture 3" descr="C:\DOCUME~1\dee\LOCALS~1\Temp\~AUT0082.bmp"/>
          <p:cNvPicPr>
            <a:picLocks noChangeAspect="1" noChangeArrowheads="1"/>
          </p:cNvPicPr>
          <p:nvPr/>
        </p:nvPicPr>
        <p:blipFill>
          <a:blip r:embed="rId4" cstate="print"/>
          <a:srcRect/>
          <a:stretch>
            <a:fillRect/>
          </a:stretch>
        </p:blipFill>
        <p:spPr bwMode="auto">
          <a:xfrm>
            <a:off x="5143500" y="4429125"/>
            <a:ext cx="3605213" cy="2262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260648"/>
            <a:ext cx="5987008" cy="1143000"/>
          </a:xfrm>
        </p:spPr>
        <p:txBody>
          <a:bodyPr/>
          <a:lstStyle/>
          <a:p>
            <a:r>
              <a:rPr lang="en-GB" dirty="0" smtClean="0"/>
              <a:t>1920 March NLB</a:t>
            </a:r>
            <a:endParaRPr lang="en-GB"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0" y="1772816"/>
            <a:ext cx="6162797" cy="345638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467600" y="260648"/>
            <a:ext cx="1676400" cy="1095375"/>
          </a:xfrm>
          <a:prstGeom prst="rect">
            <a:avLst/>
          </a:prstGeom>
          <a:noFill/>
          <a:ln w="9525">
            <a:noFill/>
            <a:miter lim="800000"/>
            <a:headEnd/>
            <a:tailEnd/>
          </a:ln>
        </p:spPr>
      </p:pic>
      <p:sp>
        <p:nvSpPr>
          <p:cNvPr id="5" name="TextBox 4"/>
          <p:cNvSpPr txBox="1"/>
          <p:nvPr/>
        </p:nvSpPr>
        <p:spPr>
          <a:xfrm>
            <a:off x="6300192" y="1340768"/>
            <a:ext cx="2843808" cy="5078313"/>
          </a:xfrm>
          <a:prstGeom prst="rect">
            <a:avLst/>
          </a:prstGeom>
          <a:noFill/>
        </p:spPr>
        <p:txBody>
          <a:bodyPr wrap="square" rtlCol="0">
            <a:spAutoFit/>
          </a:bodyPr>
          <a:lstStyle/>
          <a:p>
            <a:pPr>
              <a:buNone/>
            </a:pPr>
            <a:r>
              <a:rPr lang="en-GB" dirty="0" smtClean="0"/>
              <a:t>The National League of the Blind became the first formal disabled people’s organisation campaigning for employment and inclusive education. Doctors increasingly claimed the lives of disabled people as the ‘medical model’ dominated. We were categorised by our impairments. Veterans returning from war and blind workers rejected this labelling, which led to poverty. They fought for the right to work in the 1920s and 1930s</a:t>
            </a:r>
            <a:endParaRPr lang="en-GB" dirty="0"/>
          </a:p>
        </p:txBody>
      </p:sp>
      <p:sp>
        <p:nvSpPr>
          <p:cNvPr id="6" name="TextBox 5"/>
          <p:cNvSpPr txBox="1"/>
          <p:nvPr/>
        </p:nvSpPr>
        <p:spPr>
          <a:xfrm>
            <a:off x="251520" y="5589240"/>
            <a:ext cx="5616624" cy="707886"/>
          </a:xfrm>
          <a:prstGeom prst="rect">
            <a:avLst/>
          </a:prstGeom>
          <a:noFill/>
        </p:spPr>
        <p:txBody>
          <a:bodyPr wrap="square" rtlCol="0">
            <a:spAutoFit/>
          </a:bodyPr>
          <a:lstStyle/>
          <a:p>
            <a:r>
              <a:rPr lang="en-GB" sz="2000" b="1" dirty="0" smtClean="0"/>
              <a:t>Access to Work  support budget £120 million </a:t>
            </a:r>
          </a:p>
          <a:p>
            <a:r>
              <a:rPr lang="en-GB" sz="2000" b="1" dirty="0" smtClean="0"/>
              <a:t>With 3.4 million disabled people in work</a:t>
            </a:r>
            <a:endParaRPr lang="en-GB" sz="2000" b="1" dirty="0"/>
          </a:p>
        </p:txBody>
      </p:sp>
      <p:pic>
        <p:nvPicPr>
          <p:cNvPr id="7" name="Picture 1" descr="BADGE FINAL DHM TO P#2DFB7C (2).JPG"/>
          <p:cNvPicPr>
            <a:picLocks noChangeAspect="1" noChangeArrowheads="1"/>
          </p:cNvPicPr>
          <p:nvPr/>
        </p:nvPicPr>
        <p:blipFill>
          <a:blip r:embed="rId4" cstate="print"/>
          <a:srcRect l="13803" t="15099" r="6256" b="26471"/>
          <a:stretch>
            <a:fillRect/>
          </a:stretch>
        </p:blipFill>
        <p:spPr bwMode="auto">
          <a:xfrm>
            <a:off x="141288" y="149225"/>
            <a:ext cx="1490686" cy="15515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Washington 1932, USA</a:t>
            </a:r>
            <a:endParaRPr lang="en-GB"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539552" y="1124744"/>
            <a:ext cx="3313220" cy="2580342"/>
          </a:xfrm>
          <a:prstGeom prst="rect">
            <a:avLst/>
          </a:prstGeom>
          <a:noFill/>
          <a:ln w="9525">
            <a:noFill/>
            <a:miter lim="800000"/>
            <a:headEnd/>
            <a:tailEnd/>
          </a:ln>
        </p:spPr>
      </p:pic>
      <p:sp>
        <p:nvSpPr>
          <p:cNvPr id="5" name="Rectangle 4"/>
          <p:cNvSpPr/>
          <p:nvPr/>
        </p:nvSpPr>
        <p:spPr>
          <a:xfrm>
            <a:off x="5364088" y="1412776"/>
            <a:ext cx="3456384" cy="3416320"/>
          </a:xfrm>
          <a:prstGeom prst="rect">
            <a:avLst/>
          </a:prstGeom>
        </p:spPr>
        <p:txBody>
          <a:bodyPr wrap="square">
            <a:spAutoFit/>
          </a:bodyPr>
          <a:lstStyle/>
          <a:p>
            <a:r>
              <a:rPr lang="en-GB" b="1" dirty="0"/>
              <a:t>“The impatient</a:t>
            </a:r>
          </a:p>
          <a:p>
            <a:r>
              <a:rPr lang="en-GB" b="1" dirty="0"/>
              <a:t>armies of the poor”</a:t>
            </a:r>
          </a:p>
          <a:p>
            <a:r>
              <a:rPr lang="en-GB" dirty="0"/>
              <a:t>20,000 unemployed disabled</a:t>
            </a:r>
          </a:p>
          <a:p>
            <a:r>
              <a:rPr lang="en-GB" dirty="0"/>
              <a:t>war veterans and their families</a:t>
            </a:r>
          </a:p>
          <a:p>
            <a:r>
              <a:rPr lang="en-GB" dirty="0"/>
              <a:t>march on Washington. Tear gas</a:t>
            </a:r>
          </a:p>
          <a:p>
            <a:r>
              <a:rPr lang="en-GB" dirty="0"/>
              <a:t>and bayonets are used against</a:t>
            </a:r>
          </a:p>
          <a:p>
            <a:r>
              <a:rPr lang="en-GB" dirty="0"/>
              <a:t>peaceful protestors and 100</a:t>
            </a:r>
          </a:p>
          <a:p>
            <a:r>
              <a:rPr lang="en-GB" dirty="0"/>
              <a:t>people killed. The events of</a:t>
            </a:r>
          </a:p>
          <a:p>
            <a:r>
              <a:rPr lang="en-GB" dirty="0"/>
              <a:t>1932 inspire a new militancy</a:t>
            </a:r>
          </a:p>
          <a:p>
            <a:r>
              <a:rPr lang="en-GB" dirty="0"/>
              <a:t>in the USA and the roots of</a:t>
            </a:r>
          </a:p>
          <a:p>
            <a:r>
              <a:rPr lang="en-GB" dirty="0"/>
              <a:t>the disability rights struggle in</a:t>
            </a:r>
          </a:p>
          <a:p>
            <a:r>
              <a:rPr lang="en-GB" dirty="0"/>
              <a:t>America.</a:t>
            </a:r>
          </a:p>
        </p:txBody>
      </p:sp>
      <p:pic>
        <p:nvPicPr>
          <p:cNvPr id="17410" name="Picture 2"/>
          <p:cNvPicPr>
            <a:picLocks noChangeAspect="1" noChangeArrowheads="1"/>
          </p:cNvPicPr>
          <p:nvPr/>
        </p:nvPicPr>
        <p:blipFill>
          <a:blip r:embed="rId3" cstate="print"/>
          <a:srcRect/>
          <a:stretch>
            <a:fillRect/>
          </a:stretch>
        </p:blipFill>
        <p:spPr bwMode="auto">
          <a:xfrm>
            <a:off x="539552" y="3717032"/>
            <a:ext cx="3384376" cy="2836903"/>
          </a:xfrm>
          <a:prstGeom prst="rect">
            <a:avLst/>
          </a:prstGeom>
          <a:noFill/>
          <a:ln w="9525">
            <a:noFill/>
            <a:miter lim="800000"/>
            <a:headEnd/>
            <a:tailEnd/>
          </a:ln>
        </p:spPr>
      </p:pic>
      <p:pic>
        <p:nvPicPr>
          <p:cNvPr id="6" name="Picture 1" descr="BADGE FINAL DHM TO P#2DFB7C (2).JPG"/>
          <p:cNvPicPr>
            <a:picLocks noChangeAspect="1" noChangeArrowheads="1"/>
          </p:cNvPicPr>
          <p:nvPr/>
        </p:nvPicPr>
        <p:blipFill>
          <a:blip r:embed="rId4" cstate="print"/>
          <a:srcRect l="13803" t="15099" r="6256" b="26471"/>
          <a:stretch>
            <a:fillRect/>
          </a:stretch>
        </p:blipFill>
        <p:spPr bwMode="auto">
          <a:xfrm>
            <a:off x="6660232" y="4941168"/>
            <a:ext cx="1490686" cy="15515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40550" t="7767" r="6531" b="62154"/>
          <a:stretch>
            <a:fillRect/>
          </a:stretch>
        </p:blipFill>
        <p:spPr bwMode="auto">
          <a:xfrm>
            <a:off x="1259632" y="548680"/>
            <a:ext cx="4032448" cy="324036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l="50945" t="7767" r="5586" b="37422"/>
          <a:stretch>
            <a:fillRect/>
          </a:stretch>
        </p:blipFill>
        <p:spPr bwMode="auto">
          <a:xfrm>
            <a:off x="5220072" y="188640"/>
            <a:ext cx="3312368" cy="5904656"/>
          </a:xfrm>
          <a:prstGeom prst="rect">
            <a:avLst/>
          </a:prstGeom>
          <a:noFill/>
          <a:ln w="9525">
            <a:noFill/>
            <a:miter lim="800000"/>
            <a:headEnd/>
            <a:tailEnd/>
          </a:ln>
        </p:spPr>
      </p:pic>
      <p:sp>
        <p:nvSpPr>
          <p:cNvPr id="4" name="TextBox 3"/>
          <p:cNvSpPr txBox="1"/>
          <p:nvPr/>
        </p:nvSpPr>
        <p:spPr>
          <a:xfrm>
            <a:off x="539552" y="3861048"/>
            <a:ext cx="4032448" cy="369332"/>
          </a:xfrm>
          <a:prstGeom prst="rect">
            <a:avLst/>
          </a:prstGeom>
          <a:noFill/>
        </p:spPr>
        <p:txBody>
          <a:bodyPr wrap="square" rtlCol="0">
            <a:spAutoFit/>
          </a:bodyPr>
          <a:lstStyle/>
          <a:p>
            <a:r>
              <a:rPr lang="en-GB" b="1" dirty="0" smtClean="0"/>
              <a:t>Stirrings of a new force</a:t>
            </a:r>
            <a:endParaRPr lang="en-GB" b="1" dirty="0"/>
          </a:p>
        </p:txBody>
      </p:sp>
      <p:pic>
        <p:nvPicPr>
          <p:cNvPr id="15362" name="Picture 2"/>
          <p:cNvPicPr>
            <a:picLocks noChangeAspect="1" noChangeArrowheads="1"/>
          </p:cNvPicPr>
          <p:nvPr/>
        </p:nvPicPr>
        <p:blipFill>
          <a:blip r:embed="rId4" cstate="print"/>
          <a:srcRect/>
          <a:stretch>
            <a:fillRect/>
          </a:stretch>
        </p:blipFill>
        <p:spPr bwMode="auto">
          <a:xfrm>
            <a:off x="3059832" y="3779118"/>
            <a:ext cx="2124502" cy="3078882"/>
          </a:xfrm>
          <a:prstGeom prst="rect">
            <a:avLst/>
          </a:prstGeom>
          <a:noFill/>
          <a:ln w="9525">
            <a:noFill/>
            <a:miter lim="800000"/>
            <a:headEnd/>
            <a:tailEnd/>
          </a:ln>
        </p:spPr>
      </p:pic>
      <p:sp>
        <p:nvSpPr>
          <p:cNvPr id="6" name="TextBox 5"/>
          <p:cNvSpPr txBox="1"/>
          <p:nvPr/>
        </p:nvSpPr>
        <p:spPr>
          <a:xfrm>
            <a:off x="539552" y="4797152"/>
            <a:ext cx="2088232" cy="1477328"/>
          </a:xfrm>
          <a:prstGeom prst="rect">
            <a:avLst/>
          </a:prstGeom>
          <a:noFill/>
        </p:spPr>
        <p:txBody>
          <a:bodyPr wrap="square" rtlCol="0">
            <a:spAutoFit/>
          </a:bodyPr>
          <a:lstStyle/>
          <a:p>
            <a:r>
              <a:rPr lang="en-GB" b="1" dirty="0" err="1" smtClean="0"/>
              <a:t>Motability</a:t>
            </a:r>
            <a:r>
              <a:rPr lang="en-GB" b="1" dirty="0" smtClean="0"/>
              <a:t> is the largest hire fleet in </a:t>
            </a:r>
          </a:p>
          <a:p>
            <a:r>
              <a:rPr lang="en-GB" b="1" dirty="0" smtClean="0"/>
              <a:t>Europe – paid by Disability Living Allowance</a:t>
            </a:r>
            <a:endParaRPr lang="en-GB" b="1" dirty="0"/>
          </a:p>
        </p:txBody>
      </p:sp>
      <p:pic>
        <p:nvPicPr>
          <p:cNvPr id="7" name="Picture 1" descr="BADGE FINAL DHM TO P#2DFB7C (2).JPG"/>
          <p:cNvPicPr>
            <a:picLocks noChangeAspect="1" noChangeArrowheads="1"/>
          </p:cNvPicPr>
          <p:nvPr/>
        </p:nvPicPr>
        <p:blipFill>
          <a:blip r:embed="rId5" cstate="print"/>
          <a:srcRect l="13803" t="15099" r="6256" b="26471"/>
          <a:stretch>
            <a:fillRect/>
          </a:stretch>
        </p:blipFill>
        <p:spPr bwMode="auto">
          <a:xfrm>
            <a:off x="0" y="0"/>
            <a:ext cx="1490686" cy="15515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5311</TotalTime>
  <Words>1258</Words>
  <Application>Microsoft Office PowerPoint</Application>
  <PresentationFormat>On-screen Show (4:3)</PresentationFormat>
  <Paragraphs>152</Paragraphs>
  <Slides>20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Document</vt:lpstr>
      <vt:lpstr>Slide 1</vt:lpstr>
      <vt:lpstr>Slide 2</vt:lpstr>
      <vt:lpstr>Slide 3</vt:lpstr>
      <vt:lpstr>Slide 4</vt:lpstr>
      <vt:lpstr>                      UKDHM Logo</vt:lpstr>
      <vt:lpstr>Slide 6</vt:lpstr>
      <vt:lpstr>1920 March NLB</vt:lpstr>
      <vt:lpstr>Washington 1932, USA</vt:lpstr>
      <vt:lpstr>Slide 9</vt:lpstr>
      <vt:lpstr>Slide 10</vt:lpstr>
      <vt:lpstr>Slide 11</vt:lpstr>
      <vt:lpstr>Education: The right to inclusion1981 to 2011</vt:lpstr>
      <vt:lpstr>Slide 13</vt:lpstr>
      <vt:lpstr>Slide 14</vt:lpstr>
      <vt:lpstr>Challenge Stereotypes in the Media</vt:lpstr>
      <vt:lpstr>Labelling and Language</vt:lpstr>
      <vt:lpstr>Hate Crimes against disabled people are more common than you think! UKDPC found 69 Murders and 520 serious attacks motivated by disability hate crime from Jan 2007 to July 2010!</vt:lpstr>
      <vt:lpstr>Scapegoating: Where does it come from?</vt:lpstr>
      <vt:lpstr>Slide 19</vt:lpstr>
      <vt:lpstr>Slide 20</vt:lpstr>
    </vt:vector>
  </TitlesOfParts>
  <Company>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lemon</dc:creator>
  <cp:lastModifiedBy>yfadhlaoui</cp:lastModifiedBy>
  <cp:revision>53</cp:revision>
  <dcterms:created xsi:type="dcterms:W3CDTF">2010-12-03T11:27:27Z</dcterms:created>
  <dcterms:modified xsi:type="dcterms:W3CDTF">2012-03-29T15:44:21Z</dcterms:modified>
</cp:coreProperties>
</file>