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7" r:id="rId3"/>
    <p:sldId id="298" r:id="rId4"/>
    <p:sldId id="273" r:id="rId5"/>
    <p:sldId id="292" r:id="rId6"/>
    <p:sldId id="300" r:id="rId7"/>
    <p:sldId id="295" r:id="rId8"/>
    <p:sldId id="285" r:id="rId9"/>
    <p:sldId id="286" r:id="rId10"/>
  </p:sldIdLst>
  <p:sldSz cx="9144000" cy="6858000" type="screen4x3"/>
  <p:notesSz cx="6781800" cy="9912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21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2" y="2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96FF2-9B15-4349-834E-5AD4980B40E8}" type="datetimeFigureOut">
              <a:rPr lang="en-GB" smtClean="0"/>
              <a:t>05/02/2016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15013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2" y="9415013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E9B6D-3257-4FCF-83FD-282BF4078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550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39519" cy="495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0699" y="2"/>
            <a:ext cx="2939519" cy="495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FF8BF-07CF-4234-8261-1D980C45BF28}" type="datetimeFigureOut">
              <a:rPr lang="en-GB" smtClean="0"/>
              <a:t>05/02/2016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3000" cy="3716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4" y="4709164"/>
            <a:ext cx="5426074" cy="44605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15140"/>
            <a:ext cx="2939519" cy="495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0699" y="9415140"/>
            <a:ext cx="2939519" cy="495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42F78-C72E-455F-9CF9-06A29E1FD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7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2F78-C72E-455F-9CF9-06A29E1FD0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581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2F78-C72E-455F-9CF9-06A29E1FD0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94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2F78-C72E-455F-9CF9-06A29E1FD0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97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2F78-C72E-455F-9CF9-06A29E1FD02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09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2F78-C72E-455F-9CF9-06A29E1FD02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638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2F78-C72E-455F-9CF9-06A29E1FD02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19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2F78-C72E-455F-9CF9-06A29E1FD0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75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E1E-929C-491B-9308-9FA1594F26CF}" type="datetimeFigureOut">
              <a:rPr lang="en-GB" smtClean="0"/>
              <a:t>05/02/2016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D533-3CC1-402C-B1BC-1EF7EFD5C9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E1E-929C-491B-9308-9FA1594F26CF}" type="datetimeFigureOut">
              <a:rPr lang="en-GB" smtClean="0"/>
              <a:t>05/02/2016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D533-3CC1-402C-B1BC-1EF7EFD5C9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E1E-929C-491B-9308-9FA1594F26CF}" type="datetimeFigureOut">
              <a:rPr lang="en-GB" smtClean="0"/>
              <a:t>05/02/2016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D533-3CC1-402C-B1BC-1EF7EFD5C9D3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E1E-929C-491B-9308-9FA1594F26CF}" type="datetimeFigureOut">
              <a:rPr lang="en-GB" smtClean="0"/>
              <a:t>05/02/2016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D533-3CC1-402C-B1BC-1EF7EFD5C9D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E1E-929C-491B-9308-9FA1594F26CF}" type="datetimeFigureOut">
              <a:rPr lang="en-GB" smtClean="0"/>
              <a:t>05/02/2016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D533-3CC1-402C-B1BC-1EF7EFD5C9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E1E-929C-491B-9308-9FA1594F26CF}" type="datetimeFigureOut">
              <a:rPr lang="en-GB" smtClean="0"/>
              <a:t>05/02/2016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D533-3CC1-402C-B1BC-1EF7EFD5C9D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E1E-929C-491B-9308-9FA1594F26CF}" type="datetimeFigureOut">
              <a:rPr lang="en-GB" smtClean="0"/>
              <a:t>05/02/2016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D533-3CC1-402C-B1BC-1EF7EFD5C9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E1E-929C-491B-9308-9FA1594F26CF}" type="datetimeFigureOut">
              <a:rPr lang="en-GB" smtClean="0"/>
              <a:t>05/02/2016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D533-3CC1-402C-B1BC-1EF7EFD5C9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E1E-929C-491B-9308-9FA1594F26CF}" type="datetimeFigureOut">
              <a:rPr lang="en-GB" smtClean="0"/>
              <a:t>05/02/2016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D533-3CC1-402C-B1BC-1EF7EFD5C9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E1E-929C-491B-9308-9FA1594F26CF}" type="datetimeFigureOut">
              <a:rPr lang="en-GB" smtClean="0"/>
              <a:t>05/02/2016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D533-3CC1-402C-B1BC-1EF7EFD5C9D3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E1E-929C-491B-9308-9FA1594F26CF}" type="datetimeFigureOut">
              <a:rPr lang="en-GB" smtClean="0"/>
              <a:t>05/02/2016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D533-3CC1-402C-B1BC-1EF7EFD5C9D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840E1E-929C-491B-9308-9FA1594F26CF}" type="datetimeFigureOut">
              <a:rPr lang="en-GB" smtClean="0"/>
              <a:t>05/02/2016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5E1D533-3CC1-402C-B1BC-1EF7EFD5C9D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632848" cy="266429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800" dirty="0" smtClean="0">
                <a:latin typeface="Palatino Linotype" panose="02040502050505030304" pitchFamily="18" charset="0"/>
              </a:rPr>
              <a:t/>
            </a:r>
            <a:br>
              <a:rPr lang="en-GB" sz="4800" dirty="0" smtClean="0">
                <a:latin typeface="Palatino Linotype" panose="02040502050505030304" pitchFamily="18" charset="0"/>
              </a:rPr>
            </a:br>
            <a:r>
              <a:rPr lang="en-GB" sz="4800" dirty="0" smtClean="0">
                <a:latin typeface="Palatino Linotype" panose="02040502050505030304" pitchFamily="18" charset="0"/>
              </a:rPr>
              <a:t/>
            </a:r>
            <a:br>
              <a:rPr lang="en-GB" sz="4800" dirty="0" smtClean="0">
                <a:latin typeface="Palatino Linotype" panose="02040502050505030304" pitchFamily="18" charset="0"/>
              </a:rPr>
            </a:br>
            <a:r>
              <a:rPr lang="en-GB" sz="4800" dirty="0" smtClean="0">
                <a:latin typeface="Palatino Linotype" panose="02040502050505030304" pitchFamily="18" charset="0"/>
              </a:rPr>
              <a:t/>
            </a:r>
            <a:br>
              <a:rPr lang="en-GB" sz="4800" dirty="0" smtClean="0">
                <a:latin typeface="Palatino Linotype" panose="02040502050505030304" pitchFamily="18" charset="0"/>
              </a:rPr>
            </a:br>
            <a:r>
              <a:rPr lang="en-GB" sz="4800" dirty="0" smtClean="0">
                <a:latin typeface="Palatino Linotype" panose="02040502050505030304" pitchFamily="18" charset="0"/>
              </a:rPr>
              <a:t/>
            </a:r>
            <a:br>
              <a:rPr lang="en-GB" sz="4800" dirty="0" smtClean="0">
                <a:latin typeface="Palatino Linotype" panose="02040502050505030304" pitchFamily="18" charset="0"/>
              </a:rPr>
            </a:br>
            <a:r>
              <a:rPr lang="en-GB" sz="4800" dirty="0" smtClean="0">
                <a:latin typeface="Palatino Linotype" panose="02040502050505030304" pitchFamily="18" charset="0"/>
              </a:rPr>
              <a:t/>
            </a:r>
            <a:br>
              <a:rPr lang="en-GB" sz="4800" dirty="0" smtClean="0">
                <a:latin typeface="Palatino Linotype" panose="02040502050505030304" pitchFamily="18" charset="0"/>
              </a:rPr>
            </a:br>
            <a:r>
              <a:rPr lang="en-GB" sz="4800" dirty="0" smtClean="0">
                <a:latin typeface="Palatino Linotype" panose="02040502050505030304" pitchFamily="18" charset="0"/>
              </a:rPr>
              <a:t/>
            </a:r>
            <a:br>
              <a:rPr lang="en-GB" sz="4800" dirty="0" smtClean="0">
                <a:latin typeface="Palatino Linotype" panose="02040502050505030304" pitchFamily="18" charset="0"/>
              </a:rPr>
            </a:br>
            <a:r>
              <a:rPr lang="en-GB" sz="4800" dirty="0" smtClean="0">
                <a:latin typeface="Palatino Linotype" panose="02040502050505030304" pitchFamily="18" charset="0"/>
              </a:rPr>
              <a:t/>
            </a:r>
            <a:br>
              <a:rPr lang="en-GB" sz="4800" dirty="0" smtClean="0">
                <a:latin typeface="Palatino Linotype" panose="02040502050505030304" pitchFamily="18" charset="0"/>
              </a:rPr>
            </a:br>
            <a:r>
              <a:rPr lang="en-GB" sz="4800" dirty="0" smtClean="0">
                <a:latin typeface="Palatino Linotype" panose="02040502050505030304" pitchFamily="18" charset="0"/>
              </a:rPr>
              <a:t/>
            </a:r>
            <a:br>
              <a:rPr lang="en-GB" sz="4800" dirty="0" smtClean="0">
                <a:latin typeface="Palatino Linotype" panose="02040502050505030304" pitchFamily="18" charset="0"/>
              </a:rPr>
            </a:br>
            <a:r>
              <a:rPr lang="en-GB" sz="4800" dirty="0" smtClean="0">
                <a:latin typeface="Palatino Linotype" panose="02040502050505030304" pitchFamily="18" charset="0"/>
              </a:rPr>
              <a:t/>
            </a:r>
            <a:br>
              <a:rPr lang="en-GB" sz="4800" dirty="0" smtClean="0">
                <a:latin typeface="Palatino Linotype" panose="02040502050505030304" pitchFamily="18" charset="0"/>
              </a:rPr>
            </a:br>
            <a:r>
              <a:rPr lang="en-GB" sz="4800" dirty="0" smtClean="0">
                <a:latin typeface="Palatino Linotype" panose="02040502050505030304" pitchFamily="18" charset="0"/>
              </a:rPr>
              <a:t/>
            </a:r>
            <a:br>
              <a:rPr lang="en-GB" sz="4800" dirty="0" smtClean="0">
                <a:latin typeface="Palatino Linotype" panose="02040502050505030304" pitchFamily="18" charset="0"/>
              </a:rPr>
            </a:br>
            <a:r>
              <a:rPr lang="en-GB" sz="4800" dirty="0" smtClean="0">
                <a:latin typeface="Palatino Linotype" panose="02040502050505030304" pitchFamily="18" charset="0"/>
              </a:rPr>
              <a:t/>
            </a:r>
            <a:br>
              <a:rPr lang="en-GB" sz="4800" dirty="0" smtClean="0">
                <a:latin typeface="Palatino Linotype" panose="02040502050505030304" pitchFamily="18" charset="0"/>
              </a:rPr>
            </a:br>
            <a:r>
              <a:rPr lang="en-GB" sz="4800" dirty="0" smtClean="0">
                <a:latin typeface="Palatino Linotype" panose="02040502050505030304" pitchFamily="18" charset="0"/>
              </a:rPr>
              <a:t/>
            </a:r>
            <a:br>
              <a:rPr lang="en-GB" sz="4800" dirty="0" smtClean="0">
                <a:latin typeface="Palatino Linotype" panose="02040502050505030304" pitchFamily="18" charset="0"/>
              </a:rPr>
            </a:br>
            <a:r>
              <a:rPr lang="en-GB" sz="4800" dirty="0" smtClean="0">
                <a:latin typeface="Palatino Linotype" panose="02040502050505030304" pitchFamily="18" charset="0"/>
              </a:rPr>
              <a:t/>
            </a:r>
            <a:br>
              <a:rPr lang="en-GB" sz="4800" dirty="0" smtClean="0">
                <a:latin typeface="Palatino Linotype" panose="02040502050505030304" pitchFamily="18" charset="0"/>
              </a:rPr>
            </a:br>
            <a:r>
              <a:rPr lang="en-GB" sz="53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‘What is FE For?’ </a:t>
            </a:r>
            <a:r>
              <a:rPr lang="en-GB" sz="53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/>
            </a:r>
            <a:br>
              <a:rPr lang="en-GB" sz="53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r>
              <a:rPr lang="en-GB" sz="53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FE </a:t>
            </a:r>
            <a:r>
              <a:rPr lang="en-GB" sz="53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Area Reviews and the future of </a:t>
            </a:r>
            <a:r>
              <a:rPr lang="en-GB" sz="53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FE</a:t>
            </a:r>
            <a:r>
              <a:rPr lang="en-GB" sz="2200" dirty="0" smtClean="0">
                <a:solidFill>
                  <a:schemeClr val="accent1"/>
                </a:solidFill>
              </a:rPr>
              <a:t/>
            </a:r>
            <a:br>
              <a:rPr lang="en-GB" sz="2200" dirty="0" smtClean="0">
                <a:solidFill>
                  <a:schemeClr val="accent1"/>
                </a:solidFill>
              </a:rPr>
            </a:br>
            <a:endParaRPr lang="en-GB" sz="22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16632" y="5430910"/>
            <a:ext cx="6400800" cy="17526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Palatino Linotype" pitchFamily="18" charset="0"/>
              </a:rPr>
              <a:t>Dr Rob Smith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Palatino Linotype" pitchFamily="18" charset="0"/>
              </a:rPr>
              <a:t>CSPACE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4128" y="5445224"/>
            <a:ext cx="271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b="1" baseline="300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b="1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February 2016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0452"/>
            <a:ext cx="1557410" cy="470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0452"/>
            <a:ext cx="2366807" cy="656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201" y="1268760"/>
            <a:ext cx="7674753" cy="401106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4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Incorporation is dead. </a:t>
            </a:r>
            <a:endParaRPr lang="en-GB" sz="4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GB" sz="4000" dirty="0">
              <a:latin typeface="Palatino Linotype" panose="0204050205050503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GB" sz="4000" dirty="0" smtClean="0">
              <a:latin typeface="Palatino Linotype" panose="0204050205050503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GB" sz="3200" dirty="0">
              <a:latin typeface="Palatino Linotype" panose="0204050205050503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4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Long l</a:t>
            </a:r>
            <a:r>
              <a:rPr lang="en-GB" sz="4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ive </a:t>
            </a:r>
            <a:r>
              <a:rPr lang="en-GB" sz="4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Area Reviews. </a:t>
            </a:r>
            <a:endParaRPr lang="en-GB" sz="4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GB" sz="40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GB" sz="40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GB" sz="18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Palatino Linotype" pitchFamily="18" charset="0"/>
              </a:rPr>
              <a:t>The End of an Era</a:t>
            </a:r>
            <a:endParaRPr lang="en-GB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04" y="2305520"/>
            <a:ext cx="4171424" cy="2789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9579" y="5095160"/>
            <a:ext cx="4482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Holly Pierce: Coffin on a motorcycle, CC, no mods.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094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967" y="1120180"/>
            <a:ext cx="7674753" cy="465913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4000" dirty="0" smtClean="0">
                <a:latin typeface="Palatino Linotype" panose="02040502050505030304" pitchFamily="18" charset="0"/>
              </a:rPr>
              <a:t>Incorporation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4000" dirty="0" smtClean="0">
                <a:latin typeface="Palatino Linotype" panose="02040502050505030304" pitchFamily="18" charset="0"/>
              </a:rPr>
              <a:t>The </a:t>
            </a:r>
            <a:r>
              <a:rPr lang="en-GB" sz="4000" dirty="0" err="1">
                <a:latin typeface="Palatino Linotype" panose="02040502050505030304" pitchFamily="18" charset="0"/>
              </a:rPr>
              <a:t>instrumentalisation</a:t>
            </a:r>
            <a:r>
              <a:rPr lang="en-GB" sz="4000" dirty="0">
                <a:latin typeface="Palatino Linotype" panose="02040502050505030304" pitchFamily="18" charset="0"/>
              </a:rPr>
              <a:t> of FE </a:t>
            </a:r>
            <a:endParaRPr lang="en-GB" sz="4000" dirty="0" smtClean="0">
              <a:latin typeface="Palatino Linotype" panose="02040502050505030304" pitchFamily="18" charset="0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44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Current Policy</a:t>
            </a:r>
            <a:endParaRPr lang="en-GB" sz="44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4000" dirty="0">
                <a:latin typeface="Palatino Linotype" panose="02040502050505030304" pitchFamily="18" charset="0"/>
              </a:rPr>
              <a:t>T</a:t>
            </a:r>
            <a:r>
              <a:rPr lang="en-GB" sz="4000" dirty="0" smtClean="0">
                <a:latin typeface="Palatino Linotype" panose="02040502050505030304" pitchFamily="18" charset="0"/>
              </a:rPr>
              <a:t>he </a:t>
            </a:r>
            <a:r>
              <a:rPr lang="en-GB" sz="4000" dirty="0">
                <a:latin typeface="Palatino Linotype" panose="02040502050505030304" pitchFamily="18" charset="0"/>
              </a:rPr>
              <a:t>Dual </a:t>
            </a:r>
            <a:r>
              <a:rPr lang="en-GB" sz="4000" dirty="0" smtClean="0">
                <a:latin typeface="Palatino Linotype" panose="02040502050505030304" pitchFamily="18" charset="0"/>
              </a:rPr>
              <a:t>Mandate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4000" dirty="0" smtClean="0">
                <a:latin typeface="Palatino Linotype" panose="02040502050505030304" pitchFamily="18" charset="0"/>
              </a:rPr>
              <a:t>New Apprenticeships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en-GB" sz="40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GB" sz="40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GB" sz="18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Palatino Linotype" pitchFamily="18" charset="0"/>
              </a:rPr>
              <a:t>How did we get here?</a:t>
            </a:r>
            <a:endParaRPr lang="en-GB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2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FE:</a:t>
            </a:r>
            <a:endParaRPr lang="en-GB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876" y="1628800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Palatino Linotype" pitchFamily="18" charset="0"/>
              </a:rPr>
              <a:t>Further as in </a:t>
            </a:r>
            <a:r>
              <a:rPr lang="en-GB" sz="4400" b="1" i="1" dirty="0" smtClean="0">
                <a:latin typeface="Palatino Linotype" pitchFamily="18" charset="0"/>
              </a:rPr>
              <a:t>more</a:t>
            </a:r>
            <a:r>
              <a:rPr lang="en-GB" sz="4400" b="1" dirty="0" smtClean="0">
                <a:latin typeface="Palatino Linotype" pitchFamily="18" charset="0"/>
              </a:rPr>
              <a:t>, </a:t>
            </a:r>
          </a:p>
          <a:p>
            <a:pPr algn="ctr"/>
            <a:r>
              <a:rPr lang="en-GB" sz="4400" b="1" dirty="0" smtClean="0">
                <a:latin typeface="Palatino Linotype" pitchFamily="18" charset="0"/>
              </a:rPr>
              <a:t>as in </a:t>
            </a:r>
            <a:r>
              <a:rPr lang="en-GB" sz="4400" b="1" i="1" dirty="0" smtClean="0">
                <a:latin typeface="Palatino Linotype" pitchFamily="18" charset="0"/>
              </a:rPr>
              <a:t>additional</a:t>
            </a:r>
            <a:r>
              <a:rPr lang="en-GB" sz="4400" b="1" dirty="0" smtClean="0">
                <a:latin typeface="Palatino Linotype" pitchFamily="18" charset="0"/>
              </a:rPr>
              <a:t>. </a:t>
            </a:r>
          </a:p>
          <a:p>
            <a:pPr algn="ctr"/>
            <a:r>
              <a:rPr lang="en-GB" sz="4400" b="1" dirty="0" smtClean="0">
                <a:latin typeface="Palatino Linotype" pitchFamily="18" charset="0"/>
              </a:rPr>
              <a:t>FE as</a:t>
            </a:r>
          </a:p>
          <a:p>
            <a:pPr algn="ctr"/>
            <a:r>
              <a:rPr lang="en-GB" sz="4400" b="1" i="1" dirty="0" smtClean="0">
                <a:latin typeface="Palatino Linotype" pitchFamily="18" charset="0"/>
              </a:rPr>
              <a:t>The Equaliser</a:t>
            </a:r>
            <a:r>
              <a:rPr lang="en-GB" sz="4400" b="1" dirty="0" smtClean="0">
                <a:latin typeface="Palatino Linotype" pitchFamily="18" charset="0"/>
              </a:rPr>
              <a:t>.</a:t>
            </a:r>
            <a:endParaRPr lang="en-GB" sz="4400" b="1" dirty="0">
              <a:latin typeface="Palatino Linotype" pitchFamily="18" charset="0"/>
            </a:endParaRPr>
          </a:p>
          <a:p>
            <a:endParaRPr lang="en-GB" sz="4400" b="1" dirty="0">
              <a:latin typeface="Palatino Linotype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65104"/>
            <a:ext cx="4295799" cy="2349265"/>
          </a:xfrm>
        </p:spPr>
      </p:pic>
    </p:spTree>
    <p:extLst>
      <p:ext uri="{BB962C8B-B14F-4D97-AF65-F5344CB8AC3E}">
        <p14:creationId xmlns:p14="http://schemas.microsoft.com/office/powerpoint/2010/main" val="42825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9969"/>
            <a:ext cx="8610857" cy="4657929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600" b="1" dirty="0" smtClean="0">
                <a:solidFill>
                  <a:schemeClr val="tx1"/>
                </a:solidFill>
                <a:latin typeface="Palatino Linotype" pitchFamily="18" charset="0"/>
              </a:rPr>
              <a:t>25-35%+ since 2009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600" b="1" dirty="0" smtClean="0">
                <a:solidFill>
                  <a:schemeClr val="tx1"/>
                </a:solidFill>
                <a:latin typeface="Palatino Linotype" pitchFamily="18" charset="0"/>
              </a:rPr>
              <a:t>As compared to HE rise in income (25%?)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600" b="1" dirty="0" smtClean="0">
                <a:solidFill>
                  <a:schemeClr val="tx1"/>
                </a:solidFill>
                <a:latin typeface="Palatino Linotype" pitchFamily="18" charset="0"/>
              </a:rPr>
              <a:t>And ring-fencing (of a kind) for schools. </a:t>
            </a:r>
            <a:endParaRPr lang="en-GB" sz="36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en-GB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6852" y="529572"/>
            <a:ext cx="7810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Palatino Linotype" pitchFamily="18" charset="0"/>
              </a:rPr>
              <a:t>FE budget cuts</a:t>
            </a:r>
            <a:endParaRPr lang="en-GB" sz="44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9969"/>
            <a:ext cx="8369437" cy="4657929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4000" b="1" dirty="0" smtClean="0">
                <a:solidFill>
                  <a:schemeClr val="tx1"/>
                </a:solidFill>
                <a:latin typeface="Palatino Linotype" pitchFamily="18" charset="0"/>
              </a:rPr>
              <a:t>Collaboration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4000" b="1" dirty="0" smtClean="0">
                <a:solidFill>
                  <a:schemeClr val="tx1"/>
                </a:solidFill>
                <a:latin typeface="Palatino Linotype" pitchFamily="18" charset="0"/>
              </a:rPr>
              <a:t>Merger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4000" b="1" dirty="0" smtClean="0">
                <a:solidFill>
                  <a:schemeClr val="tx1"/>
                </a:solidFill>
                <a:latin typeface="Palatino Linotype" pitchFamily="18" charset="0"/>
              </a:rPr>
              <a:t>Productivity and efficiency gains.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4000" b="1" dirty="0" smtClean="0">
                <a:solidFill>
                  <a:schemeClr val="tx1"/>
                </a:solidFill>
                <a:latin typeface="Palatino Linotype" pitchFamily="18" charset="0"/>
              </a:rPr>
              <a:t>Impact on social inclusion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en-GB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6852" y="529572"/>
            <a:ext cx="7810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Palatino Linotype" pitchFamily="18" charset="0"/>
              </a:rPr>
              <a:t>Area Reviews</a:t>
            </a:r>
            <a:endParaRPr lang="en-GB" sz="44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1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2186860"/>
            <a:ext cx="5328593" cy="3996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3779912" y="6183307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Palatino Linotype" panose="02040502050505030304" pitchFamily="18" charset="0"/>
              </a:rPr>
              <a:t>Foie </a:t>
            </a:r>
            <a:r>
              <a:rPr lang="en-GB" sz="1200" dirty="0" err="1" smtClean="0">
                <a:latin typeface="Palatino Linotype" panose="02040502050505030304" pitchFamily="18" charset="0"/>
              </a:rPr>
              <a:t>gras</a:t>
            </a:r>
            <a:r>
              <a:rPr lang="en-GB" sz="1200" dirty="0" smtClean="0">
                <a:latin typeface="Palatino Linotype" panose="02040502050505030304" pitchFamily="18" charset="0"/>
              </a:rPr>
              <a:t> gavage in </a:t>
            </a:r>
            <a:r>
              <a:rPr lang="en-GB" sz="1200" dirty="0" err="1" smtClean="0">
                <a:latin typeface="Palatino Linotype" panose="02040502050505030304" pitchFamily="18" charset="0"/>
              </a:rPr>
              <a:t>Rocamadour</a:t>
            </a:r>
            <a:r>
              <a:rPr lang="en-GB" sz="1200" dirty="0" smtClean="0">
                <a:latin typeface="Palatino Linotype" panose="02040502050505030304" pitchFamily="18" charset="0"/>
              </a:rPr>
              <a:t>, France by Jerome. CC. no mods </a:t>
            </a:r>
            <a:endParaRPr lang="en-GB" sz="12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645789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Palatino Linotype" panose="02040502050505030304" pitchFamily="18" charset="0"/>
              </a:rPr>
              <a:t>Force-feeding for assessment</a:t>
            </a:r>
            <a:endParaRPr lang="en-GB" sz="2000" b="1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4868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Palatino Linotype" panose="02040502050505030304" pitchFamily="18" charset="0"/>
              </a:rPr>
              <a:t>Linking funding and achievement in an annual cycle</a:t>
            </a:r>
            <a:endParaRPr lang="en-GB" sz="3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625" y="2564904"/>
            <a:ext cx="8416050" cy="361695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0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“Breaking and building in the progression of this world go hand in hand.” (Fry)</a:t>
            </a:r>
            <a:endParaRPr lang="en-GB" sz="4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en-GB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98793"/>
            <a:ext cx="78101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Palatino Linotype" pitchFamily="18" charset="0"/>
              </a:rPr>
              <a:t>Overview: the impact of </a:t>
            </a:r>
            <a:r>
              <a:rPr lang="en-GB" sz="4400" b="1" dirty="0" err="1" smtClean="0">
                <a:latin typeface="Palatino Linotype" pitchFamily="18" charset="0"/>
              </a:rPr>
              <a:t>marketisation</a:t>
            </a:r>
            <a:endParaRPr lang="en-GB" sz="44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15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Looking Ahead</a:t>
            </a:r>
            <a:endParaRPr lang="en-GB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486" y="1124744"/>
            <a:ext cx="8391857" cy="545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Purposes</a:t>
            </a:r>
            <a:r>
              <a:rPr lang="en-GB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How can we re-establish </a:t>
            </a:r>
            <a:r>
              <a:rPr lang="en-GB" sz="24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broader </a:t>
            </a:r>
            <a:r>
              <a:rPr lang="en-GB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</a:t>
            </a:r>
            <a:r>
              <a:rPr lang="en-GB" sz="24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purposes </a:t>
            </a:r>
            <a:r>
              <a:rPr lang="en-GB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 the narrow instrumentalist ones that seem to dominate? &amp; within that, how do we safeguard the interests of </a:t>
            </a:r>
            <a:r>
              <a:rPr lang="en-GB" sz="24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 </a:t>
            </a:r>
            <a:r>
              <a:rPr lang="en-GB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communities that colleges are there to provide for?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teachers’ Professional identity &amp; values</a:t>
            </a:r>
            <a:r>
              <a:rPr lang="en-GB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How do we ensure that key professional values of FE teachers are safeguarded in the current hostile policy environment?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</a:t>
            </a:r>
            <a:r>
              <a:rPr lang="en-GB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How do we reshape FE leadership to represent broader (local) educational interests and trumpet these to </a:t>
            </a:r>
            <a:r>
              <a:rPr lang="en-GB" sz="24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govt</a:t>
            </a:r>
            <a:r>
              <a:rPr lang="en-GB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GB" sz="2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Funding &amp; accountability:  </a:t>
            </a:r>
            <a:r>
              <a:rPr lang="en-GB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ensure an emphasis on education rather than just qualification and achieve a funding regime that reflects this?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981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Show for Hawthorns with notes</Template>
  <TotalTime>3030</TotalTime>
  <Words>281</Words>
  <Application>Microsoft Office PowerPoint</Application>
  <PresentationFormat>On-screen Show (4:3)</PresentationFormat>
  <Paragraphs>50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Candara</vt:lpstr>
      <vt:lpstr>Palatino Linotype</vt:lpstr>
      <vt:lpstr>Symbol</vt:lpstr>
      <vt:lpstr>Times New Roman</vt:lpstr>
      <vt:lpstr>Waveform</vt:lpstr>
      <vt:lpstr>             ‘What is FE For?’  FE Area Reviews and the future of FE </vt:lpstr>
      <vt:lpstr>The End of an Era</vt:lpstr>
      <vt:lpstr>How did we get here?</vt:lpstr>
      <vt:lpstr>FE:</vt:lpstr>
      <vt:lpstr>PowerPoint Presentation</vt:lpstr>
      <vt:lpstr>PowerPoint Presentation</vt:lpstr>
      <vt:lpstr>PowerPoint Presentation</vt:lpstr>
      <vt:lpstr>PowerPoint Presentation</vt:lpstr>
      <vt:lpstr>Looking Ahead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CSPACE</dc:title>
  <dc:creator>Smith, Rob</dc:creator>
  <cp:lastModifiedBy>Sue Bajwa</cp:lastModifiedBy>
  <cp:revision>137</cp:revision>
  <cp:lastPrinted>2015-07-13T07:46:10Z</cp:lastPrinted>
  <dcterms:created xsi:type="dcterms:W3CDTF">2012-07-02T17:12:11Z</dcterms:created>
  <dcterms:modified xsi:type="dcterms:W3CDTF">2016-02-05T15:20:31Z</dcterms:modified>
</cp:coreProperties>
</file>