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3" r:id="rId4"/>
    <p:sldId id="258" r:id="rId5"/>
    <p:sldId id="264" r:id="rId6"/>
    <p:sldId id="265" r:id="rId7"/>
    <p:sldId id="267" r:id="rId8"/>
    <p:sldId id="268" r:id="rId9"/>
    <p:sldId id="266" r:id="rId10"/>
    <p:sldId id="269" r:id="rId11"/>
    <p:sldId id="270"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0066"/>
    <a:srgbClr val="FF1F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94707" autoAdjust="0"/>
  </p:normalViewPr>
  <p:slideViewPr>
    <p:cSldViewPr snapToGrid="0">
      <p:cViewPr varScale="1">
        <p:scale>
          <a:sx n="106" d="100"/>
          <a:sy n="106" d="100"/>
        </p:scale>
        <p:origin x="42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1B1FFD-5D06-4146-8A51-52A2085D0162}" type="datetimeFigureOut">
              <a:rPr lang="en-GB" smtClean="0"/>
              <a:t>10/10/2017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6A310-DEB7-4AF0-A45F-3799BFCE1C90}" type="slidenum">
              <a:rPr lang="en-GB" smtClean="0"/>
              <a:t>‹#›</a:t>
            </a:fld>
            <a:endParaRPr lang="en-GB"/>
          </a:p>
        </p:txBody>
      </p:sp>
    </p:spTree>
    <p:extLst>
      <p:ext uri="{BB962C8B-B14F-4D97-AF65-F5344CB8AC3E}">
        <p14:creationId xmlns:p14="http://schemas.microsoft.com/office/powerpoint/2010/main" val="1679126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3</a:t>
            </a:fld>
            <a:endParaRPr lang="en-GB"/>
          </a:p>
        </p:txBody>
      </p:sp>
    </p:spTree>
    <p:extLst>
      <p:ext uri="{BB962C8B-B14F-4D97-AF65-F5344CB8AC3E}">
        <p14:creationId xmlns:p14="http://schemas.microsoft.com/office/powerpoint/2010/main" val="3206669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12</a:t>
            </a:fld>
            <a:endParaRPr lang="en-GB"/>
          </a:p>
        </p:txBody>
      </p:sp>
    </p:spTree>
    <p:extLst>
      <p:ext uri="{BB962C8B-B14F-4D97-AF65-F5344CB8AC3E}">
        <p14:creationId xmlns:p14="http://schemas.microsoft.com/office/powerpoint/2010/main" val="212346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13</a:t>
            </a:fld>
            <a:endParaRPr lang="en-GB"/>
          </a:p>
        </p:txBody>
      </p:sp>
    </p:spTree>
    <p:extLst>
      <p:ext uri="{BB962C8B-B14F-4D97-AF65-F5344CB8AC3E}">
        <p14:creationId xmlns:p14="http://schemas.microsoft.com/office/powerpoint/2010/main" val="3462916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4</a:t>
            </a:fld>
            <a:endParaRPr lang="en-GB"/>
          </a:p>
        </p:txBody>
      </p:sp>
    </p:spTree>
    <p:extLst>
      <p:ext uri="{BB962C8B-B14F-4D97-AF65-F5344CB8AC3E}">
        <p14:creationId xmlns:p14="http://schemas.microsoft.com/office/powerpoint/2010/main" val="138475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5</a:t>
            </a:fld>
            <a:endParaRPr lang="en-GB"/>
          </a:p>
        </p:txBody>
      </p:sp>
    </p:spTree>
    <p:extLst>
      <p:ext uri="{BB962C8B-B14F-4D97-AF65-F5344CB8AC3E}">
        <p14:creationId xmlns:p14="http://schemas.microsoft.com/office/powerpoint/2010/main" val="3535193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6</a:t>
            </a:fld>
            <a:endParaRPr lang="en-GB"/>
          </a:p>
        </p:txBody>
      </p:sp>
    </p:spTree>
    <p:extLst>
      <p:ext uri="{BB962C8B-B14F-4D97-AF65-F5344CB8AC3E}">
        <p14:creationId xmlns:p14="http://schemas.microsoft.com/office/powerpoint/2010/main" val="702082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7</a:t>
            </a:fld>
            <a:endParaRPr lang="en-GB"/>
          </a:p>
        </p:txBody>
      </p:sp>
    </p:spTree>
    <p:extLst>
      <p:ext uri="{BB962C8B-B14F-4D97-AF65-F5344CB8AC3E}">
        <p14:creationId xmlns:p14="http://schemas.microsoft.com/office/powerpoint/2010/main" val="4094668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8</a:t>
            </a:fld>
            <a:endParaRPr lang="en-GB"/>
          </a:p>
        </p:txBody>
      </p:sp>
    </p:spTree>
    <p:extLst>
      <p:ext uri="{BB962C8B-B14F-4D97-AF65-F5344CB8AC3E}">
        <p14:creationId xmlns:p14="http://schemas.microsoft.com/office/powerpoint/2010/main" val="3083278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9</a:t>
            </a:fld>
            <a:endParaRPr lang="en-GB"/>
          </a:p>
        </p:txBody>
      </p:sp>
    </p:spTree>
    <p:extLst>
      <p:ext uri="{BB962C8B-B14F-4D97-AF65-F5344CB8AC3E}">
        <p14:creationId xmlns:p14="http://schemas.microsoft.com/office/powerpoint/2010/main" val="3195126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10</a:t>
            </a:fld>
            <a:endParaRPr lang="en-GB"/>
          </a:p>
        </p:txBody>
      </p:sp>
    </p:spTree>
    <p:extLst>
      <p:ext uri="{BB962C8B-B14F-4D97-AF65-F5344CB8AC3E}">
        <p14:creationId xmlns:p14="http://schemas.microsoft.com/office/powerpoint/2010/main" val="1393649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96A310-DEB7-4AF0-A45F-3799BFCE1C90}" type="slidenum">
              <a:rPr lang="en-GB" smtClean="0"/>
              <a:t>11</a:t>
            </a:fld>
            <a:endParaRPr lang="en-GB"/>
          </a:p>
        </p:txBody>
      </p:sp>
    </p:spTree>
    <p:extLst>
      <p:ext uri="{BB962C8B-B14F-4D97-AF65-F5344CB8AC3E}">
        <p14:creationId xmlns:p14="http://schemas.microsoft.com/office/powerpoint/2010/main" val="319260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9102596-45B8-411D-AAA8-7E22487993EC}" type="datetimeFigureOut">
              <a:rPr lang="en-GB" smtClean="0"/>
              <a:t>10/10/2017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378922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102596-45B8-411D-AAA8-7E22487993EC}" type="datetimeFigureOut">
              <a:rPr lang="en-GB" smtClean="0"/>
              <a:t>10/10/2017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23115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102596-45B8-411D-AAA8-7E22487993EC}" type="datetimeFigureOut">
              <a:rPr lang="en-GB" smtClean="0"/>
              <a:t>10/10/2017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160277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102596-45B8-411D-AAA8-7E22487993EC}" type="datetimeFigureOut">
              <a:rPr lang="en-GB" smtClean="0"/>
              <a:t>10/10/2017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4010181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102596-45B8-411D-AAA8-7E22487993EC}" type="datetimeFigureOut">
              <a:rPr lang="en-GB" smtClean="0"/>
              <a:t>10/10/2017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336361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9102596-45B8-411D-AAA8-7E22487993EC}" type="datetimeFigureOut">
              <a:rPr lang="en-GB" smtClean="0"/>
              <a:t>10/10/2017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3845302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9102596-45B8-411D-AAA8-7E22487993EC}" type="datetimeFigureOut">
              <a:rPr lang="en-GB" smtClean="0"/>
              <a:t>10/10/2017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19698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9102596-45B8-411D-AAA8-7E22487993EC}" type="datetimeFigureOut">
              <a:rPr lang="en-GB" smtClean="0"/>
              <a:t>10/10/2017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222740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102596-45B8-411D-AAA8-7E22487993EC}" type="datetimeFigureOut">
              <a:rPr lang="en-GB" smtClean="0"/>
              <a:t>10/10/2017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182769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02596-45B8-411D-AAA8-7E22487993EC}" type="datetimeFigureOut">
              <a:rPr lang="en-GB" smtClean="0"/>
              <a:t>10/10/2017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220279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02596-45B8-411D-AAA8-7E22487993EC}" type="datetimeFigureOut">
              <a:rPr lang="en-GB" smtClean="0"/>
              <a:t>10/10/2017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5C4875-867C-4921-B587-CB0669276E01}" type="slidenum">
              <a:rPr lang="en-GB" smtClean="0"/>
              <a:t>‹#›</a:t>
            </a:fld>
            <a:endParaRPr lang="en-GB"/>
          </a:p>
        </p:txBody>
      </p:sp>
    </p:spTree>
    <p:extLst>
      <p:ext uri="{BB962C8B-B14F-4D97-AF65-F5344CB8AC3E}">
        <p14:creationId xmlns:p14="http://schemas.microsoft.com/office/powerpoint/2010/main" val="317779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02596-45B8-411D-AAA8-7E22487993EC}" type="datetimeFigureOut">
              <a:rPr lang="en-GB" smtClean="0"/>
              <a:t>10/10/2017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C4875-867C-4921-B587-CB0669276E01}" type="slidenum">
              <a:rPr lang="en-GB" smtClean="0"/>
              <a:t>‹#›</a:t>
            </a:fld>
            <a:endParaRPr lang="en-GB"/>
          </a:p>
        </p:txBody>
      </p:sp>
    </p:spTree>
    <p:extLst>
      <p:ext uri="{BB962C8B-B14F-4D97-AF65-F5344CB8AC3E}">
        <p14:creationId xmlns:p14="http://schemas.microsoft.com/office/powerpoint/2010/main" val="21497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330066"/>
                </a:solidFill>
              </a:rPr>
              <a:t>World Mental Health Day</a:t>
            </a:r>
            <a:endParaRPr lang="en-GB" b="1" dirty="0">
              <a:solidFill>
                <a:srgbClr val="330066"/>
              </a:solidFill>
            </a:endParaRPr>
          </a:p>
        </p:txBody>
      </p:sp>
      <p:sp>
        <p:nvSpPr>
          <p:cNvPr id="3" name="Subtitle 2"/>
          <p:cNvSpPr>
            <a:spLocks noGrp="1"/>
          </p:cNvSpPr>
          <p:nvPr>
            <p:ph type="subTitle" idx="1"/>
          </p:nvPr>
        </p:nvSpPr>
        <p:spPr>
          <a:xfrm>
            <a:off x="1524000" y="3602038"/>
            <a:ext cx="9144000" cy="827881"/>
          </a:xfrm>
        </p:spPr>
        <p:txBody>
          <a:bodyPr>
            <a:normAutofit/>
          </a:bodyPr>
          <a:lstStyle/>
          <a:p>
            <a:r>
              <a:rPr lang="en-GB" sz="4400" b="1" dirty="0" smtClean="0">
                <a:solidFill>
                  <a:srgbClr val="330066"/>
                </a:solidFill>
              </a:rPr>
              <a:t>October 2017</a:t>
            </a:r>
            <a:endParaRPr lang="en-GB" sz="4400" b="1" dirty="0">
              <a:solidFill>
                <a:srgbClr val="330066"/>
              </a:solidFill>
            </a:endParaRPr>
          </a:p>
        </p:txBody>
      </p:sp>
      <p:pic>
        <p:nvPicPr>
          <p:cNvPr id="4" name="Picture 3" descr="Image result for time to chan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04538" y="4429919"/>
            <a:ext cx="3982924" cy="2122454"/>
          </a:xfrm>
          <a:prstGeom prst="rect">
            <a:avLst/>
          </a:prstGeom>
          <a:noFill/>
          <a:ln>
            <a:noFill/>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9608" y="570416"/>
            <a:ext cx="5284045" cy="1853385"/>
          </a:xfrm>
          <a:prstGeom prst="rect">
            <a:avLst/>
          </a:prstGeom>
        </p:spPr>
      </p:pic>
    </p:spTree>
    <p:extLst>
      <p:ext uri="{BB962C8B-B14F-4D97-AF65-F5344CB8AC3E}">
        <p14:creationId xmlns:p14="http://schemas.microsoft.com/office/powerpoint/2010/main" val="3004551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30659" y="505841"/>
            <a:ext cx="8593208" cy="2308324"/>
          </a:xfrm>
          <a:prstGeom prst="rect">
            <a:avLst/>
          </a:prstGeom>
          <a:noFill/>
        </p:spPr>
        <p:txBody>
          <a:bodyPr wrap="square" rtlCol="0">
            <a:spAutoFit/>
          </a:bodyPr>
          <a:lstStyle/>
          <a:p>
            <a:pPr algn="ctr"/>
            <a:r>
              <a:rPr lang="en-GB" sz="3600" b="1" dirty="0" smtClean="0">
                <a:solidFill>
                  <a:srgbClr val="330066"/>
                </a:solidFill>
                <a:effectLst>
                  <a:outerShdw blurRad="38100" dist="38100" dir="2700000" algn="tl">
                    <a:srgbClr val="000000">
                      <a:alpha val="43137"/>
                    </a:srgbClr>
                  </a:outerShdw>
                </a:effectLst>
              </a:rPr>
              <a:t>When driving home from work and thinking it’s okay to have a car accident because at least I wouldn’t have to come to work!  And I have a GREAT supportive team and family”</a:t>
            </a:r>
            <a:endParaRPr lang="en-GB" sz="5400" dirty="0" smtClean="0"/>
          </a:p>
        </p:txBody>
      </p:sp>
      <p:sp>
        <p:nvSpPr>
          <p:cNvPr id="11" name="TextBox 10"/>
          <p:cNvSpPr txBox="1"/>
          <p:nvPr/>
        </p:nvSpPr>
        <p:spPr>
          <a:xfrm>
            <a:off x="2184399" y="3305233"/>
            <a:ext cx="9287933" cy="1815882"/>
          </a:xfrm>
          <a:prstGeom prst="rect">
            <a:avLst/>
          </a:prstGeom>
          <a:noFill/>
        </p:spPr>
        <p:txBody>
          <a:bodyPr wrap="square" rtlCol="0">
            <a:spAutoFit/>
          </a:bodyPr>
          <a:lstStyle/>
          <a:p>
            <a:pPr algn="ctr"/>
            <a:r>
              <a:rPr lang="en-GB" sz="2800" b="1" i="1" dirty="0" smtClean="0">
                <a:solidFill>
                  <a:srgbClr val="FF1F8F"/>
                </a:solidFill>
              </a:rPr>
              <a:t>NEVER </a:t>
            </a:r>
            <a:r>
              <a:rPr lang="en-GB" sz="2800" i="1" dirty="0" smtClean="0">
                <a:solidFill>
                  <a:srgbClr val="FF1F8F"/>
                </a:solidFill>
              </a:rPr>
              <a:t>make assumptions or judgements about a colleague who tells you they are considering </a:t>
            </a:r>
            <a:r>
              <a:rPr lang="en-GB" sz="2800" i="1" dirty="0" smtClean="0">
                <a:solidFill>
                  <a:srgbClr val="FF1F8F"/>
                </a:solidFill>
              </a:rPr>
              <a:t>suicide.  Encourage them to talk </a:t>
            </a:r>
            <a:r>
              <a:rPr lang="en-GB" sz="2800" i="1" dirty="0" smtClean="0">
                <a:solidFill>
                  <a:srgbClr val="FF1F8F"/>
                </a:solidFill>
              </a:rPr>
              <a:t>with </a:t>
            </a:r>
            <a:r>
              <a:rPr lang="en-GB" sz="2800" i="1" dirty="0" smtClean="0">
                <a:solidFill>
                  <a:srgbClr val="FF1F8F"/>
                </a:solidFill>
              </a:rPr>
              <a:t>their </a:t>
            </a:r>
            <a:r>
              <a:rPr lang="en-GB" sz="2800" i="1" dirty="0" smtClean="0">
                <a:solidFill>
                  <a:srgbClr val="FF1F8F"/>
                </a:solidFill>
              </a:rPr>
              <a:t>GP and/or mental health agency (Mind / Samaritans) for professional help</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1247247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50333" y="1353077"/>
            <a:ext cx="11074400" cy="3662541"/>
          </a:xfrm>
          <a:prstGeom prst="rect">
            <a:avLst/>
          </a:prstGeom>
          <a:noFill/>
        </p:spPr>
        <p:txBody>
          <a:bodyPr wrap="square" rtlCol="0">
            <a:spAutoFit/>
          </a:bodyPr>
          <a:lstStyle/>
          <a:p>
            <a:pPr marL="457200" indent="-457200" algn="just">
              <a:buFont typeface="+mj-lt"/>
              <a:buAutoNum type="arabicPeriod"/>
            </a:pPr>
            <a:r>
              <a:rPr lang="en-GB" sz="2400" b="1" dirty="0" smtClean="0">
                <a:solidFill>
                  <a:srgbClr val="FF1F8F"/>
                </a:solidFill>
              </a:rPr>
              <a:t>Learn what triggers your anxiety:</a:t>
            </a:r>
            <a:r>
              <a:rPr lang="en-GB" sz="2400" dirty="0" smtClean="0"/>
              <a:t> Is it work, family, relationships, financial or something else you can identify? Keep a diary when you’re feeling stressed or anxious, and look for a pattern.</a:t>
            </a:r>
          </a:p>
          <a:p>
            <a:pPr marL="228600" indent="-228600" algn="just">
              <a:buFont typeface="+mj-lt"/>
              <a:buAutoNum type="arabicPeriod"/>
            </a:pPr>
            <a:endParaRPr lang="en-GB" sz="1000" b="1" dirty="0" smtClean="0"/>
          </a:p>
          <a:p>
            <a:pPr marL="457200" indent="-457200" algn="just">
              <a:buFont typeface="+mj-lt"/>
              <a:buAutoNum type="arabicPeriod"/>
            </a:pPr>
            <a:r>
              <a:rPr lang="en-GB" sz="2400" b="1" dirty="0" smtClean="0">
                <a:solidFill>
                  <a:srgbClr val="FF1F8F"/>
                </a:solidFill>
              </a:rPr>
              <a:t>Accept that you cannot control everything:</a:t>
            </a:r>
            <a:r>
              <a:rPr lang="en-GB" sz="2400" dirty="0" smtClean="0">
                <a:solidFill>
                  <a:srgbClr val="FF1F8F"/>
                </a:solidFill>
              </a:rPr>
              <a:t> </a:t>
            </a:r>
            <a:r>
              <a:rPr lang="en-GB" sz="2400" dirty="0" smtClean="0"/>
              <a:t>Put your stress in perspective</a:t>
            </a:r>
          </a:p>
          <a:p>
            <a:pPr marL="228600" indent="-228600" algn="just">
              <a:buFont typeface="+mj-lt"/>
              <a:buAutoNum type="arabicPeriod"/>
            </a:pPr>
            <a:endParaRPr lang="en-GB" sz="1000" b="1" dirty="0" smtClean="0"/>
          </a:p>
          <a:p>
            <a:pPr marL="457200" indent="-457200" algn="just">
              <a:buFont typeface="+mj-lt"/>
              <a:buAutoNum type="arabicPeriod"/>
            </a:pPr>
            <a:r>
              <a:rPr lang="en-GB" sz="2400" b="1" dirty="0" smtClean="0">
                <a:solidFill>
                  <a:srgbClr val="FF1F8F"/>
                </a:solidFill>
              </a:rPr>
              <a:t>Take </a:t>
            </a:r>
            <a:r>
              <a:rPr lang="en-GB" sz="2400" b="1" dirty="0">
                <a:solidFill>
                  <a:srgbClr val="FF1F8F"/>
                </a:solidFill>
              </a:rPr>
              <a:t>a </a:t>
            </a:r>
            <a:r>
              <a:rPr lang="en-GB" sz="2400" b="1" dirty="0" smtClean="0">
                <a:solidFill>
                  <a:srgbClr val="FF1F8F"/>
                </a:solidFill>
              </a:rPr>
              <a:t>time-out: </a:t>
            </a:r>
            <a:r>
              <a:rPr lang="en-GB" sz="2400" dirty="0" smtClean="0"/>
              <a:t>Practice </a:t>
            </a:r>
            <a:r>
              <a:rPr lang="en-GB" sz="2400" dirty="0"/>
              <a:t>yoga, listen to music, meditate, get a massage, or learn relaxation techniques. Stepping back from the problem helps clear your head.</a:t>
            </a:r>
          </a:p>
          <a:p>
            <a:pPr marL="228600" indent="-228600">
              <a:buFont typeface="+mj-lt"/>
              <a:buAutoNum type="arabicPeriod"/>
            </a:pPr>
            <a:endParaRPr lang="en-GB" sz="1000" b="1" dirty="0" smtClean="0"/>
          </a:p>
          <a:p>
            <a:pPr marL="457200" indent="-457200" algn="just">
              <a:buFont typeface="+mj-lt"/>
              <a:buAutoNum type="arabicPeriod"/>
            </a:pPr>
            <a:r>
              <a:rPr lang="en-GB" sz="2400" b="1" dirty="0" smtClean="0">
                <a:solidFill>
                  <a:srgbClr val="FF1F8F"/>
                </a:solidFill>
              </a:rPr>
              <a:t>Eat </a:t>
            </a:r>
            <a:r>
              <a:rPr lang="en-GB" sz="2400" b="1" dirty="0">
                <a:solidFill>
                  <a:srgbClr val="FF1F8F"/>
                </a:solidFill>
              </a:rPr>
              <a:t>well-balanced </a:t>
            </a:r>
            <a:r>
              <a:rPr lang="en-GB" sz="2400" b="1" dirty="0" smtClean="0">
                <a:solidFill>
                  <a:srgbClr val="FF1F8F"/>
                </a:solidFill>
              </a:rPr>
              <a:t>meals:</a:t>
            </a:r>
            <a:r>
              <a:rPr lang="en-GB" sz="2400" b="1" dirty="0"/>
              <a:t> </a:t>
            </a:r>
            <a:r>
              <a:rPr lang="en-GB" sz="2400" dirty="0"/>
              <a:t>Do not skip any </a:t>
            </a:r>
            <a:r>
              <a:rPr lang="en-GB" sz="2400" dirty="0" smtClean="0"/>
              <a:t>meals and limit your alcohol and caffeine intake as these can aggravate anxiety and trigger panic attacks. </a:t>
            </a:r>
          </a:p>
          <a:p>
            <a:pPr marL="228600" indent="-228600" algn="just">
              <a:buFont typeface="+mj-lt"/>
              <a:buAutoNum type="arabicPeriod"/>
            </a:pPr>
            <a:endParaRPr lang="en-GB" sz="1000" dirty="0"/>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
        <p:nvSpPr>
          <p:cNvPr id="2" name="TextBox 1"/>
          <p:cNvSpPr txBox="1"/>
          <p:nvPr/>
        </p:nvSpPr>
        <p:spPr>
          <a:xfrm>
            <a:off x="550333" y="415954"/>
            <a:ext cx="7099069" cy="584775"/>
          </a:xfrm>
          <a:prstGeom prst="rect">
            <a:avLst/>
          </a:prstGeom>
          <a:noFill/>
        </p:spPr>
        <p:txBody>
          <a:bodyPr wrap="square" rtlCol="0">
            <a:spAutoFit/>
          </a:bodyPr>
          <a:lstStyle/>
          <a:p>
            <a:r>
              <a:rPr lang="en-GB" sz="3200" b="1" dirty="0" smtClean="0">
                <a:solidFill>
                  <a:srgbClr val="330066"/>
                </a:solidFill>
              </a:rPr>
              <a:t>Tips </a:t>
            </a:r>
            <a:r>
              <a:rPr lang="en-GB" sz="3200" b="1" dirty="0" smtClean="0">
                <a:solidFill>
                  <a:srgbClr val="330066"/>
                </a:solidFill>
              </a:rPr>
              <a:t>for better mental health </a:t>
            </a:r>
            <a:endParaRPr lang="en-GB" sz="3200" b="1" dirty="0">
              <a:solidFill>
                <a:srgbClr val="330066"/>
              </a:solidFill>
            </a:endParaRPr>
          </a:p>
        </p:txBody>
      </p:sp>
    </p:spTree>
    <p:extLst>
      <p:ext uri="{BB962C8B-B14F-4D97-AF65-F5344CB8AC3E}">
        <p14:creationId xmlns:p14="http://schemas.microsoft.com/office/powerpoint/2010/main" val="1032516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83216" y="1174993"/>
            <a:ext cx="11074400" cy="3877985"/>
          </a:xfrm>
          <a:prstGeom prst="rect">
            <a:avLst/>
          </a:prstGeom>
          <a:noFill/>
        </p:spPr>
        <p:txBody>
          <a:bodyPr wrap="square" rtlCol="0">
            <a:spAutoFit/>
          </a:bodyPr>
          <a:lstStyle/>
          <a:p>
            <a:pPr marL="365125" indent="-365125" algn="just"/>
            <a:r>
              <a:rPr lang="en-GB" sz="2400" b="1" dirty="0" smtClean="0">
                <a:solidFill>
                  <a:srgbClr val="FF1F8F"/>
                </a:solidFill>
              </a:rPr>
              <a:t>5. Exercise </a:t>
            </a:r>
            <a:r>
              <a:rPr lang="en-GB" sz="2400" b="1" dirty="0">
                <a:solidFill>
                  <a:srgbClr val="FF1F8F"/>
                </a:solidFill>
              </a:rPr>
              <a:t>daily and get enough sleep:</a:t>
            </a:r>
            <a:r>
              <a:rPr lang="en-GB" sz="2400" dirty="0"/>
              <a:t> When stressed, your body needs additional sleep and rest. Maintain your health by regular exercising. </a:t>
            </a:r>
          </a:p>
          <a:p>
            <a:pPr marL="365125" indent="-365125" algn="just"/>
            <a:endParaRPr lang="en-GB" sz="1000" b="1" dirty="0" smtClean="0">
              <a:solidFill>
                <a:srgbClr val="FF1F8F"/>
              </a:solidFill>
            </a:endParaRPr>
          </a:p>
          <a:p>
            <a:pPr marL="365125" indent="-365125" algn="just"/>
            <a:r>
              <a:rPr lang="en-GB" sz="2400" b="1" dirty="0" smtClean="0">
                <a:solidFill>
                  <a:srgbClr val="FF1F8F"/>
                </a:solidFill>
              </a:rPr>
              <a:t>6</a:t>
            </a:r>
            <a:r>
              <a:rPr lang="en-GB" sz="2400" b="1" dirty="0" smtClean="0">
                <a:solidFill>
                  <a:srgbClr val="FF1F8F"/>
                </a:solidFill>
              </a:rPr>
              <a:t>. Do </a:t>
            </a:r>
            <a:r>
              <a:rPr lang="en-GB" sz="2400" b="1" dirty="0">
                <a:solidFill>
                  <a:srgbClr val="FF1F8F"/>
                </a:solidFill>
              </a:rPr>
              <a:t>your </a:t>
            </a:r>
            <a:r>
              <a:rPr lang="en-GB" sz="2400" b="1" dirty="0" smtClean="0">
                <a:solidFill>
                  <a:srgbClr val="FF1F8F"/>
                </a:solidFill>
              </a:rPr>
              <a:t>best:</a:t>
            </a:r>
            <a:r>
              <a:rPr lang="en-GB" sz="2400" dirty="0" smtClean="0">
                <a:solidFill>
                  <a:srgbClr val="FF1F8F"/>
                </a:solidFill>
              </a:rPr>
              <a:t> </a:t>
            </a:r>
            <a:r>
              <a:rPr lang="en-GB" sz="2400" dirty="0"/>
              <a:t>Instead of aiming for perfection, which isn't possible, be proud of however close you get.</a:t>
            </a:r>
          </a:p>
          <a:p>
            <a:pPr marL="228600" indent="-228600" algn="just">
              <a:buFont typeface="+mj-lt"/>
              <a:buAutoNum type="arabicPeriod"/>
            </a:pPr>
            <a:endParaRPr lang="en-GB" sz="1000" b="1" dirty="0">
              <a:solidFill>
                <a:srgbClr val="FF1F8F"/>
              </a:solidFill>
            </a:endParaRPr>
          </a:p>
          <a:p>
            <a:pPr marL="365125" indent="-365125" algn="just"/>
            <a:r>
              <a:rPr lang="en-GB" sz="2400" b="1" dirty="0" smtClean="0">
                <a:solidFill>
                  <a:srgbClr val="FF1F8F"/>
                </a:solidFill>
              </a:rPr>
              <a:t>7. </a:t>
            </a:r>
            <a:r>
              <a:rPr lang="en-GB" sz="2400" b="1" dirty="0" smtClean="0">
                <a:solidFill>
                  <a:srgbClr val="FF1F8F"/>
                </a:solidFill>
              </a:rPr>
              <a:t>Get involved:</a:t>
            </a:r>
            <a:r>
              <a:rPr lang="en-GB" sz="2400" dirty="0" smtClean="0"/>
              <a:t> Volunteer or find another way to be active in your community, which creates a support network and gives you a break from everyday stress.</a:t>
            </a:r>
          </a:p>
          <a:p>
            <a:pPr marL="228600" indent="-228600" algn="just">
              <a:buFont typeface="+mj-lt"/>
              <a:buAutoNum type="arabicPeriod"/>
            </a:pPr>
            <a:endParaRPr lang="en-GB" sz="1000" b="1" dirty="0" smtClean="0"/>
          </a:p>
          <a:p>
            <a:pPr marL="365125" indent="-365125" algn="just"/>
            <a:r>
              <a:rPr lang="en-GB" sz="2400" b="1" dirty="0" smtClean="0">
                <a:solidFill>
                  <a:srgbClr val="FF1F8F"/>
                </a:solidFill>
              </a:rPr>
              <a:t>8. Talk </a:t>
            </a:r>
            <a:r>
              <a:rPr lang="en-GB" sz="2400" b="1" dirty="0" smtClean="0">
                <a:solidFill>
                  <a:srgbClr val="FF1F8F"/>
                </a:solidFill>
              </a:rPr>
              <a:t>to someone:</a:t>
            </a:r>
            <a:r>
              <a:rPr lang="en-GB" sz="2400" dirty="0" smtClean="0"/>
              <a:t> Tell friends and family you’re feeling overwhelmed, and let them know how they can help you. Talk to your GP and/or agency (Mind) for professional help.</a:t>
            </a: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2484977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8373" y="3763155"/>
            <a:ext cx="3088694" cy="1397319"/>
          </a:xfrm>
          <a:prstGeom prst="rect">
            <a:avLst/>
          </a:prstGeom>
          <a:noFill/>
          <a:ln>
            <a:noFill/>
          </a:ln>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12533" y="1485994"/>
            <a:ext cx="5200374" cy="1824038"/>
          </a:xfrm>
          <a:prstGeom prst="rect">
            <a:avLst/>
          </a:prstGeom>
        </p:spPr>
      </p:pic>
    </p:spTree>
    <p:extLst>
      <p:ext uri="{BB962C8B-B14F-4D97-AF65-F5344CB8AC3E}">
        <p14:creationId xmlns:p14="http://schemas.microsoft.com/office/powerpoint/2010/main" val="1055404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0392" y="880607"/>
            <a:ext cx="9260378" cy="4524315"/>
          </a:xfrm>
          <a:prstGeom prst="rect">
            <a:avLst/>
          </a:prstGeom>
          <a:noFill/>
        </p:spPr>
        <p:txBody>
          <a:bodyPr wrap="square" rtlCol="0">
            <a:spAutoFit/>
          </a:bodyPr>
          <a:lstStyle/>
          <a:p>
            <a:pPr algn="ctr"/>
            <a:r>
              <a:rPr lang="en-GB" sz="2400" b="1" dirty="0" smtClean="0">
                <a:solidFill>
                  <a:srgbClr val="330066"/>
                </a:solidFill>
              </a:rPr>
              <a:t>1 in 4 adults are likely to experience a mental health condition and/or issue and these can affect any of us directly or indirectly.  Having someone to talk to can make all the difference.</a:t>
            </a:r>
          </a:p>
          <a:p>
            <a:pPr algn="ctr"/>
            <a:endParaRPr lang="en-GB" sz="2400" b="1" dirty="0">
              <a:solidFill>
                <a:srgbClr val="330066"/>
              </a:solidFill>
            </a:endParaRPr>
          </a:p>
          <a:p>
            <a:pPr algn="ctr"/>
            <a:r>
              <a:rPr lang="en-GB" sz="2400" b="1" dirty="0" smtClean="0">
                <a:solidFill>
                  <a:srgbClr val="330066"/>
                </a:solidFill>
              </a:rPr>
              <a:t>Individuals needing support will face their own unique challenges and may need little or no changes to their working environment.   However, understanding their needs and being able to advise and support members is paramount to ensuring that the stereotypes and associated discrimination are addressed.</a:t>
            </a:r>
          </a:p>
          <a:p>
            <a:pPr algn="ctr"/>
            <a:endParaRPr lang="en-GB" sz="2400" b="1" dirty="0">
              <a:solidFill>
                <a:srgbClr val="330066"/>
              </a:solidFill>
            </a:endParaRPr>
          </a:p>
          <a:p>
            <a:pPr algn="ctr"/>
            <a:r>
              <a:rPr lang="en-GB" sz="2400" b="1" dirty="0" smtClean="0">
                <a:solidFill>
                  <a:srgbClr val="330066"/>
                </a:solidFill>
              </a:rPr>
              <a:t>Thank you to UCU NEC Member, Justin Wynne for capturing the thoughts of UCU member on their mental health</a:t>
            </a:r>
            <a:endParaRPr lang="en-GB" sz="2400" b="1" dirty="0">
              <a:solidFill>
                <a:srgbClr val="330066"/>
              </a:solidFill>
            </a:endParaRPr>
          </a:p>
        </p:txBody>
      </p:sp>
    </p:spTree>
    <p:extLst>
      <p:ext uri="{BB962C8B-B14F-4D97-AF65-F5344CB8AC3E}">
        <p14:creationId xmlns:p14="http://schemas.microsoft.com/office/powerpoint/2010/main" val="1589132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53991" y="1274361"/>
            <a:ext cx="5181141" cy="1200329"/>
          </a:xfrm>
          <a:prstGeom prst="rect">
            <a:avLst/>
          </a:prstGeom>
          <a:noFill/>
        </p:spPr>
        <p:txBody>
          <a:bodyPr wrap="square" rtlCol="0">
            <a:spAutoFit/>
          </a:bodyPr>
          <a:lstStyle/>
          <a:p>
            <a:r>
              <a:rPr lang="en-GB" sz="3600" b="1" dirty="0" smtClean="0">
                <a:solidFill>
                  <a:srgbClr val="330066"/>
                </a:solidFill>
                <a:effectLst>
                  <a:outerShdw blurRad="38100" dist="38100" dir="2700000" algn="tl">
                    <a:srgbClr val="000000">
                      <a:alpha val="43137"/>
                    </a:srgbClr>
                  </a:outerShdw>
                </a:effectLst>
              </a:rPr>
              <a:t>“I wonder if the word SUPPORT is understood”</a:t>
            </a:r>
          </a:p>
        </p:txBody>
      </p:sp>
      <p:sp>
        <p:nvSpPr>
          <p:cNvPr id="11" name="TextBox 10"/>
          <p:cNvSpPr txBox="1"/>
          <p:nvPr/>
        </p:nvSpPr>
        <p:spPr>
          <a:xfrm>
            <a:off x="4487334" y="3297397"/>
            <a:ext cx="7469440" cy="2246769"/>
          </a:xfrm>
          <a:prstGeom prst="rect">
            <a:avLst/>
          </a:prstGeom>
          <a:noFill/>
        </p:spPr>
        <p:txBody>
          <a:bodyPr wrap="square" rtlCol="0">
            <a:spAutoFit/>
          </a:bodyPr>
          <a:lstStyle/>
          <a:p>
            <a:pPr algn="ctr"/>
            <a:r>
              <a:rPr lang="en-GB" sz="2800" i="1" dirty="0" smtClean="0">
                <a:solidFill>
                  <a:srgbClr val="FF1F8F"/>
                </a:solidFill>
              </a:rPr>
              <a:t>Branches through negotiations with the employer can help to shape the organisational culture from one where mental health is not spoken about negatively but is spoken with care and compassion.  </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403997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075724" y="1304217"/>
            <a:ext cx="4317541" cy="1200329"/>
          </a:xfrm>
          <a:prstGeom prst="rect">
            <a:avLst/>
          </a:prstGeom>
          <a:noFill/>
        </p:spPr>
        <p:txBody>
          <a:bodyPr wrap="square" rtlCol="0">
            <a:spAutoFit/>
          </a:bodyPr>
          <a:lstStyle/>
          <a:p>
            <a:pPr algn="ctr"/>
            <a:r>
              <a:rPr lang="en-GB" sz="3600" b="1" dirty="0" smtClean="0">
                <a:solidFill>
                  <a:srgbClr val="330066"/>
                </a:solidFill>
                <a:effectLst>
                  <a:outerShdw blurRad="38100" dist="38100" dir="2700000" algn="tl">
                    <a:srgbClr val="000000">
                      <a:alpha val="43137"/>
                    </a:srgbClr>
                  </a:outerShdw>
                </a:effectLst>
              </a:rPr>
              <a:t>“I feel left alone until it goes wrong”</a:t>
            </a:r>
            <a:endParaRPr lang="en-GB" sz="3600" b="1" dirty="0">
              <a:solidFill>
                <a:srgbClr val="330066"/>
              </a:solidFill>
              <a:effectLst>
                <a:outerShdw blurRad="38100" dist="38100" dir="2700000" algn="tl">
                  <a:srgbClr val="000000">
                    <a:alpha val="43137"/>
                  </a:srgbClr>
                </a:outerShdw>
              </a:effectLst>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
        <p:nvSpPr>
          <p:cNvPr id="15" name="TextBox 14"/>
          <p:cNvSpPr txBox="1"/>
          <p:nvPr/>
        </p:nvSpPr>
        <p:spPr>
          <a:xfrm>
            <a:off x="4648202" y="3606482"/>
            <a:ext cx="6864348" cy="954107"/>
          </a:xfrm>
          <a:prstGeom prst="rect">
            <a:avLst/>
          </a:prstGeom>
          <a:noFill/>
        </p:spPr>
        <p:txBody>
          <a:bodyPr wrap="square" rtlCol="0">
            <a:spAutoFit/>
          </a:bodyPr>
          <a:lstStyle/>
          <a:p>
            <a:pPr algn="ctr"/>
            <a:r>
              <a:rPr lang="en-GB" sz="2800" i="1" dirty="0" smtClean="0">
                <a:solidFill>
                  <a:srgbClr val="FF1F8F"/>
                </a:solidFill>
              </a:rPr>
              <a:t>Opening up to someone you trust may help you feel listened to and supported</a:t>
            </a:r>
            <a:endParaRPr lang="en-GB" sz="2800" i="1" dirty="0">
              <a:solidFill>
                <a:srgbClr val="FF1F8F"/>
              </a:solidFill>
            </a:endParaRPr>
          </a:p>
        </p:txBody>
      </p:sp>
    </p:spTree>
    <p:extLst>
      <p:ext uri="{BB962C8B-B14F-4D97-AF65-F5344CB8AC3E}">
        <p14:creationId xmlns:p14="http://schemas.microsoft.com/office/powerpoint/2010/main" val="2184614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11659" y="1663536"/>
            <a:ext cx="5748408" cy="1200329"/>
          </a:xfrm>
          <a:prstGeom prst="rect">
            <a:avLst/>
          </a:prstGeom>
          <a:noFill/>
        </p:spPr>
        <p:txBody>
          <a:bodyPr wrap="square" rtlCol="0">
            <a:spAutoFit/>
          </a:bodyPr>
          <a:lstStyle/>
          <a:p>
            <a:r>
              <a:rPr lang="en-GB" sz="3600" b="1" dirty="0" smtClean="0">
                <a:solidFill>
                  <a:srgbClr val="330066"/>
                </a:solidFill>
                <a:effectLst>
                  <a:outerShdw blurRad="38100" dist="38100" dir="2700000" algn="tl">
                    <a:srgbClr val="000000">
                      <a:alpha val="43137"/>
                    </a:srgbClr>
                  </a:outerShdw>
                </a:effectLst>
              </a:rPr>
              <a:t>“I feel held back by the systems in place to help me”</a:t>
            </a:r>
          </a:p>
        </p:txBody>
      </p:sp>
      <p:sp>
        <p:nvSpPr>
          <p:cNvPr id="11" name="TextBox 10"/>
          <p:cNvSpPr txBox="1"/>
          <p:nvPr/>
        </p:nvSpPr>
        <p:spPr>
          <a:xfrm>
            <a:off x="3403600" y="3891029"/>
            <a:ext cx="8293009" cy="1384995"/>
          </a:xfrm>
          <a:prstGeom prst="rect">
            <a:avLst/>
          </a:prstGeom>
          <a:noFill/>
        </p:spPr>
        <p:txBody>
          <a:bodyPr wrap="square" rtlCol="0">
            <a:spAutoFit/>
          </a:bodyPr>
          <a:lstStyle/>
          <a:p>
            <a:pPr algn="ctr"/>
            <a:r>
              <a:rPr lang="en-GB" sz="2800" i="1" dirty="0" smtClean="0">
                <a:solidFill>
                  <a:srgbClr val="FF1F8F"/>
                </a:solidFill>
              </a:rPr>
              <a:t>Speak with your branch representatives if your policies and procedures do not acknowledge how it will support staff with a mental health issue or condition.  </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2333484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58687" y="1280021"/>
            <a:ext cx="6124712" cy="1754326"/>
          </a:xfrm>
          <a:prstGeom prst="rect">
            <a:avLst/>
          </a:prstGeom>
          <a:noFill/>
        </p:spPr>
        <p:txBody>
          <a:bodyPr wrap="square" rtlCol="0">
            <a:spAutoFit/>
          </a:bodyPr>
          <a:lstStyle/>
          <a:p>
            <a:r>
              <a:rPr lang="en-GB" sz="3600" b="1" dirty="0" smtClean="0">
                <a:solidFill>
                  <a:srgbClr val="330066"/>
                </a:solidFill>
                <a:effectLst>
                  <a:outerShdw blurRad="38100" dist="38100" dir="2700000" algn="tl">
                    <a:srgbClr val="000000">
                      <a:alpha val="43137"/>
                    </a:srgbClr>
                  </a:outerShdw>
                </a:effectLst>
              </a:rPr>
              <a:t>“It’s hard to make ends meet and that’s stressful – especially when our work is worth more”</a:t>
            </a:r>
            <a:endParaRPr lang="en-GB" sz="5400" dirty="0" smtClean="0"/>
          </a:p>
        </p:txBody>
      </p:sp>
      <p:sp>
        <p:nvSpPr>
          <p:cNvPr id="11" name="TextBox 10"/>
          <p:cNvSpPr txBox="1"/>
          <p:nvPr/>
        </p:nvSpPr>
        <p:spPr>
          <a:xfrm>
            <a:off x="4275666" y="4221640"/>
            <a:ext cx="7391400" cy="954107"/>
          </a:xfrm>
          <a:prstGeom prst="rect">
            <a:avLst/>
          </a:prstGeom>
          <a:noFill/>
        </p:spPr>
        <p:txBody>
          <a:bodyPr wrap="square" rtlCol="0">
            <a:spAutoFit/>
          </a:bodyPr>
          <a:lstStyle/>
          <a:p>
            <a:pPr algn="ctr"/>
            <a:r>
              <a:rPr lang="en-GB" sz="2800" i="1" dirty="0" smtClean="0">
                <a:solidFill>
                  <a:srgbClr val="FF1F8F"/>
                </a:solidFill>
              </a:rPr>
              <a:t>Increased work pressures and fear of redundancy will have an impact on our mental health.  </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5306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84544" y="1080878"/>
            <a:ext cx="4430185" cy="1754326"/>
          </a:xfrm>
          <a:prstGeom prst="rect">
            <a:avLst/>
          </a:prstGeom>
          <a:noFill/>
        </p:spPr>
        <p:txBody>
          <a:bodyPr wrap="square" rtlCol="0">
            <a:spAutoFit/>
          </a:bodyPr>
          <a:lstStyle/>
          <a:p>
            <a:pPr algn="ctr"/>
            <a:r>
              <a:rPr lang="en-GB" sz="3600" b="1" dirty="0" smtClean="0">
                <a:solidFill>
                  <a:srgbClr val="330066"/>
                </a:solidFill>
                <a:effectLst>
                  <a:outerShdw blurRad="38100" dist="38100" dir="2700000" algn="tl">
                    <a:srgbClr val="000000">
                      <a:alpha val="43137"/>
                    </a:srgbClr>
                  </a:outerShdw>
                </a:effectLst>
              </a:rPr>
              <a:t>“I have to do so many things with not much support” </a:t>
            </a:r>
            <a:endParaRPr lang="en-GB" sz="5400" dirty="0" smtClean="0"/>
          </a:p>
        </p:txBody>
      </p:sp>
      <p:sp>
        <p:nvSpPr>
          <p:cNvPr id="11" name="TextBox 10"/>
          <p:cNvSpPr txBox="1"/>
          <p:nvPr/>
        </p:nvSpPr>
        <p:spPr>
          <a:xfrm>
            <a:off x="2999636" y="3539353"/>
            <a:ext cx="8682841" cy="1384995"/>
          </a:xfrm>
          <a:prstGeom prst="rect">
            <a:avLst/>
          </a:prstGeom>
          <a:noFill/>
        </p:spPr>
        <p:txBody>
          <a:bodyPr wrap="square" rtlCol="0">
            <a:spAutoFit/>
          </a:bodyPr>
          <a:lstStyle/>
          <a:p>
            <a:pPr algn="ctr"/>
            <a:r>
              <a:rPr lang="en-GB" sz="2800" i="1" dirty="0" smtClean="0">
                <a:solidFill>
                  <a:srgbClr val="FF1F8F"/>
                </a:solidFill>
              </a:rPr>
              <a:t>You are not a superhero!  </a:t>
            </a:r>
          </a:p>
          <a:p>
            <a:pPr algn="ctr"/>
            <a:r>
              <a:rPr lang="en-GB" sz="2800" i="1" dirty="0" smtClean="0">
                <a:solidFill>
                  <a:srgbClr val="FF1F8F"/>
                </a:solidFill>
              </a:rPr>
              <a:t>Work out what is reasonable and practical – request help from your branch representatives regarding your workload</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290919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30660" y="576470"/>
            <a:ext cx="8381540" cy="1754326"/>
          </a:xfrm>
          <a:prstGeom prst="rect">
            <a:avLst/>
          </a:prstGeom>
          <a:noFill/>
        </p:spPr>
        <p:txBody>
          <a:bodyPr wrap="square" rtlCol="0">
            <a:spAutoFit/>
          </a:bodyPr>
          <a:lstStyle/>
          <a:p>
            <a:pPr algn="ctr"/>
            <a:r>
              <a:rPr lang="en-GB" sz="3600" b="1" i="1" dirty="0" smtClean="0">
                <a:solidFill>
                  <a:srgbClr val="330066"/>
                </a:solidFill>
                <a:effectLst>
                  <a:outerShdw blurRad="38100" dist="38100" dir="2700000" algn="tl">
                    <a:srgbClr val="000000">
                      <a:alpha val="43137"/>
                    </a:srgbClr>
                  </a:outerShdw>
                </a:effectLst>
              </a:rPr>
              <a:t>“All summer I was fine.  Now I’m back to work I’m suffering with IBS, sleep apnoea and other things all from stress and worry”</a:t>
            </a:r>
            <a:endParaRPr lang="en-GB" sz="5400" b="1" i="1" dirty="0" smtClean="0">
              <a:solidFill>
                <a:srgbClr val="330066"/>
              </a:solidFill>
              <a:effectLst>
                <a:outerShdw blurRad="38100" dist="38100" dir="2700000" algn="tl">
                  <a:srgbClr val="000000">
                    <a:alpha val="43137"/>
                  </a:srgbClr>
                </a:outerShdw>
              </a:effectLst>
            </a:endParaRPr>
          </a:p>
        </p:txBody>
      </p:sp>
      <p:sp>
        <p:nvSpPr>
          <p:cNvPr id="11" name="TextBox 10"/>
          <p:cNvSpPr txBox="1"/>
          <p:nvPr/>
        </p:nvSpPr>
        <p:spPr>
          <a:xfrm>
            <a:off x="2607733" y="3121198"/>
            <a:ext cx="9349040" cy="2246769"/>
          </a:xfrm>
          <a:prstGeom prst="rect">
            <a:avLst/>
          </a:prstGeom>
          <a:noFill/>
        </p:spPr>
        <p:txBody>
          <a:bodyPr wrap="square" rtlCol="0">
            <a:spAutoFit/>
          </a:bodyPr>
          <a:lstStyle/>
          <a:p>
            <a:pPr algn="ctr"/>
            <a:r>
              <a:rPr lang="en-GB" sz="2800" i="1" dirty="0">
                <a:solidFill>
                  <a:srgbClr val="FF1F8F"/>
                </a:solidFill>
              </a:rPr>
              <a:t>Reacting to triggers is </a:t>
            </a:r>
            <a:r>
              <a:rPr lang="en-GB" sz="2800" i="1" dirty="0" smtClean="0">
                <a:solidFill>
                  <a:srgbClr val="FF1F8F"/>
                </a:solidFill>
              </a:rPr>
              <a:t>normal</a:t>
            </a:r>
            <a:r>
              <a:rPr lang="en-GB" sz="2800" i="1" dirty="0">
                <a:solidFill>
                  <a:srgbClr val="FF1F8F"/>
                </a:solidFill>
              </a:rPr>
              <a:t>, but if we don't </a:t>
            </a:r>
            <a:r>
              <a:rPr lang="en-GB" sz="2800" i="1" dirty="0" smtClean="0">
                <a:solidFill>
                  <a:srgbClr val="FF1F8F"/>
                </a:solidFill>
              </a:rPr>
              <a:t>recognise </a:t>
            </a:r>
            <a:r>
              <a:rPr lang="en-GB" sz="2800" i="1" dirty="0">
                <a:solidFill>
                  <a:srgbClr val="FF1F8F"/>
                </a:solidFill>
              </a:rPr>
              <a:t>them and respond to them appropriately, they may actually cause a downward spiral, making us feel worse and worse. </a:t>
            </a:r>
            <a:endParaRPr lang="en-GB" sz="2800" i="1" dirty="0" smtClean="0">
              <a:solidFill>
                <a:srgbClr val="FF1F8F"/>
              </a:solidFill>
            </a:endParaRPr>
          </a:p>
          <a:p>
            <a:pPr algn="ctr"/>
            <a:r>
              <a:rPr lang="en-GB" sz="2800" i="1" dirty="0" smtClean="0">
                <a:solidFill>
                  <a:srgbClr val="FF1F8F"/>
                </a:solidFill>
              </a:rPr>
              <a:t>Consider whether working flexibly or having a reasonable adjustment will help to enable you to manage your work?</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836115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30659" y="576470"/>
            <a:ext cx="4948858" cy="2308324"/>
          </a:xfrm>
          <a:prstGeom prst="rect">
            <a:avLst/>
          </a:prstGeom>
          <a:noFill/>
        </p:spPr>
        <p:txBody>
          <a:bodyPr wrap="square" rtlCol="0">
            <a:spAutoFit/>
          </a:bodyPr>
          <a:lstStyle/>
          <a:p>
            <a:pPr algn="ctr"/>
            <a:r>
              <a:rPr lang="en-GB" sz="3600" b="1" dirty="0" smtClean="0">
                <a:solidFill>
                  <a:srgbClr val="330066"/>
                </a:solidFill>
                <a:effectLst>
                  <a:outerShdw blurRad="38100" dist="38100" dir="2700000" algn="tl">
                    <a:srgbClr val="000000">
                      <a:alpha val="43137"/>
                    </a:srgbClr>
                  </a:outerShdw>
                </a:effectLst>
              </a:rPr>
              <a:t>“I feel that if you put your team and students first, you’re seen as a weak manager”</a:t>
            </a:r>
            <a:endParaRPr lang="en-GB" sz="5400" b="1" dirty="0" smtClean="0">
              <a:solidFill>
                <a:srgbClr val="330066"/>
              </a:solidFill>
              <a:effectLst>
                <a:outerShdw blurRad="38100" dist="38100" dir="2700000" algn="tl">
                  <a:srgbClr val="000000">
                    <a:alpha val="43137"/>
                  </a:srgbClr>
                </a:outerShdw>
              </a:effectLst>
            </a:endParaRPr>
          </a:p>
        </p:txBody>
      </p:sp>
      <p:sp>
        <p:nvSpPr>
          <p:cNvPr id="11" name="TextBox 10"/>
          <p:cNvSpPr txBox="1"/>
          <p:nvPr/>
        </p:nvSpPr>
        <p:spPr>
          <a:xfrm>
            <a:off x="3513667" y="3396140"/>
            <a:ext cx="8227483" cy="1815882"/>
          </a:xfrm>
          <a:prstGeom prst="rect">
            <a:avLst/>
          </a:prstGeom>
          <a:noFill/>
        </p:spPr>
        <p:txBody>
          <a:bodyPr wrap="square" rtlCol="0">
            <a:spAutoFit/>
          </a:bodyPr>
          <a:lstStyle/>
          <a:p>
            <a:pPr algn="ctr"/>
            <a:r>
              <a:rPr lang="en-GB" sz="2800" i="1" dirty="0" smtClean="0">
                <a:solidFill>
                  <a:srgbClr val="FF1F8F"/>
                </a:solidFill>
              </a:rPr>
              <a:t>Increased work pressures such as excessive workloads, fear of redundancies, working within an environment whereby bullying is endemic, will most certainly impact on members </a:t>
            </a:r>
            <a:r>
              <a:rPr lang="en-GB" sz="2800" i="1" dirty="0" smtClean="0">
                <a:solidFill>
                  <a:srgbClr val="FF1F8F"/>
                </a:solidFill>
              </a:rPr>
              <a:t>mental health.</a:t>
            </a:r>
            <a:endParaRPr lang="en-GB" sz="2800" i="1" dirty="0">
              <a:solidFill>
                <a:srgbClr val="FF1F8F"/>
              </a:solidFill>
            </a:endParaRPr>
          </a:p>
        </p:txBody>
      </p:sp>
      <p:pic>
        <p:nvPicPr>
          <p:cNvPr id="12" name="Picture 11" descr="Image result for time to chan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59" y="5367967"/>
            <a:ext cx="2171700" cy="106807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9606" y="224462"/>
            <a:ext cx="2007167" cy="704016"/>
          </a:xfrm>
          <a:prstGeom prst="rect">
            <a:avLst/>
          </a:prstGeom>
        </p:spPr>
      </p:pic>
    </p:spTree>
    <p:extLst>
      <p:ext uri="{BB962C8B-B14F-4D97-AF65-F5344CB8AC3E}">
        <p14:creationId xmlns:p14="http://schemas.microsoft.com/office/powerpoint/2010/main" val="921192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497</Words>
  <Application>Microsoft Office PowerPoint</Application>
  <PresentationFormat>Widescreen</PresentationFormat>
  <Paragraphs>51</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World Mental Health 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Mental Health Day</dc:title>
  <dc:creator>Sharon Russell</dc:creator>
  <cp:lastModifiedBy>Sharon Russell</cp:lastModifiedBy>
  <cp:revision>30</cp:revision>
  <dcterms:created xsi:type="dcterms:W3CDTF">2017-10-09T09:54:10Z</dcterms:created>
  <dcterms:modified xsi:type="dcterms:W3CDTF">2017-10-10T09:40:45Z</dcterms:modified>
</cp:coreProperties>
</file>