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7" r:id="rId7"/>
    <p:sldId id="264" r:id="rId8"/>
    <p:sldId id="266" r:id="rId9"/>
    <p:sldId id="263" r:id="rId10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6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694"/>
            <a:ext cx="544830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6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C0273-3FBB-4300-BDE1-A5BB374C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60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42D85-5517-4109-A4FC-E333B3210A29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1240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1586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8617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966405-3EBC-4325-BBFC-C5C475DC6374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  <p:extLst>
      <p:ext uri="{BB962C8B-B14F-4D97-AF65-F5344CB8AC3E}">
        <p14:creationId xmlns:p14="http://schemas.microsoft.com/office/powerpoint/2010/main" val="293253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D49437-9762-4FE2-940E-26DA8A8A542F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13785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3756D-B58A-44E1-862D-6ED46B38B7B6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238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69948-C248-4ADB-B29E-23C700A3E847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3900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7BEB4-3D2A-49E3-83EC-5380EECB4CF6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5288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28BA5-9E72-449B-9176-7D58F425B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5601-8D5A-46AA-A0EE-FB82CDE73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A30F4-7CBA-4525-86B8-87F9A7DEFE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4C294-6F57-47A1-B869-51E0D9E19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2AAB3-C304-44ED-AE41-ED08D9EC3A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8C261-DF94-448F-940A-C691B6375C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3E71C-C946-44D7-AD50-0EA68EC2A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5936-36AB-49F6-B169-D674CD64D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1363A-2D28-443B-B08D-9FFD4F3023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FA28-BB88-48C9-BC79-17C9A6E58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1587E-EDB8-478D-A6D0-9A7BCB80C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BE3D32-D5D5-4571-BD6D-B7CE9B95E8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cu.org.uk/join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4341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1412875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51050" y="4292600"/>
            <a:ext cx="68405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800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>
                <a:solidFill>
                  <a:srgbClr val="4F4074"/>
                </a:solidFill>
              </a:rPr>
              <a:t>Why you should become a member</a:t>
            </a:r>
            <a:endParaRPr lang="en-US" sz="2800" b="1" dirty="0">
              <a:solidFill>
                <a:srgbClr val="4F4074"/>
              </a:solidFill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UCU: who we are</a:t>
            </a:r>
            <a:endParaRPr lang="en-US" sz="4000" b="1" dirty="0" smtClean="0">
              <a:solidFill>
                <a:schemeClr val="accent6"/>
              </a:solidFill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4F4074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08175" y="2060575"/>
            <a:ext cx="7056438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</a:rPr>
              <a:t>UCU represents academic and professional staff in further and higher education:</a:t>
            </a:r>
          </a:p>
          <a:p>
            <a:r>
              <a:rPr lang="en-GB" sz="2800" dirty="0" smtClean="0">
                <a:solidFill>
                  <a:schemeClr val="accent6"/>
                </a:solidFill>
                <a:latin typeface="+mj-lt"/>
              </a:rPr>
              <a:t>Lecturers and professors</a:t>
            </a:r>
          </a:p>
          <a:p>
            <a:r>
              <a:rPr lang="en-GB" sz="2800" dirty="0" smtClean="0">
                <a:solidFill>
                  <a:schemeClr val="accent6"/>
                </a:solidFill>
                <a:latin typeface="+mj-lt"/>
              </a:rPr>
              <a:t>Tutors and researchers</a:t>
            </a:r>
          </a:p>
          <a:p>
            <a:r>
              <a:rPr lang="en-GB" sz="2800" dirty="0" smtClean="0">
                <a:solidFill>
                  <a:schemeClr val="accent6"/>
                </a:solidFill>
                <a:latin typeface="+mj-lt"/>
              </a:rPr>
              <a:t>Instructors and trainers</a:t>
            </a:r>
          </a:p>
          <a:p>
            <a:r>
              <a:rPr lang="en-GB" sz="2800" dirty="0" smtClean="0">
                <a:solidFill>
                  <a:schemeClr val="accent6"/>
                </a:solidFill>
                <a:latin typeface="+mj-lt"/>
              </a:rPr>
              <a:t>Senior professional staff and managers</a:t>
            </a:r>
          </a:p>
          <a:p>
            <a:r>
              <a:rPr lang="en-GB" sz="2800" dirty="0" smtClean="0">
                <a:solidFill>
                  <a:schemeClr val="accent6"/>
                </a:solidFill>
                <a:latin typeface="+mj-lt"/>
              </a:rPr>
              <a:t>Admin, library and computing staff (pre-92 universities only)</a:t>
            </a:r>
          </a:p>
          <a:p>
            <a:endParaRPr lang="en-US" sz="3200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4F4074"/>
                </a:solidFill>
                <a:latin typeface="Verdana" charset="0"/>
              </a:rPr>
              <a:t>UCU: you’re better off with us</a:t>
            </a:r>
            <a:endParaRPr lang="en-US" sz="4000" b="1" dirty="0" smtClean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857375" y="2348880"/>
            <a:ext cx="7035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Representation if you have a problem at work – last year we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won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more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than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£9 million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compensation for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our members </a:t>
            </a:r>
            <a:b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Negotiation of your pay and conditions</a:t>
            </a:r>
            <a:b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Lobbying to improve the status of further and higher education staff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4F4074"/>
                </a:solidFill>
                <a:latin typeface="Verdana" charset="0"/>
              </a:rPr>
              <a:t>Helping you build your career</a:t>
            </a:r>
            <a:endParaRPr lang="en-US" sz="4000" b="1" dirty="0" smtClean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2132856"/>
            <a:ext cx="6635750" cy="4175869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Continuing professional development (CPD) </a:t>
            </a:r>
            <a:r>
              <a:rPr lang="en-US" sz="2400" dirty="0" smtClean="0">
                <a:solidFill>
                  <a:srgbClr val="4F4074"/>
                </a:solidFill>
              </a:rPr>
              <a:t>training including classroom management, voice care, and getting published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Our ‘Early </a:t>
            </a:r>
            <a:r>
              <a:rPr lang="en-US" sz="2400" dirty="0" smtClean="0">
                <a:solidFill>
                  <a:srgbClr val="4F4074"/>
                </a:solidFill>
              </a:rPr>
              <a:t>careers </a:t>
            </a:r>
            <a:r>
              <a:rPr lang="en-US" sz="2400" dirty="0">
                <a:solidFill>
                  <a:srgbClr val="4F4074"/>
                </a:solidFill>
              </a:rPr>
              <a:t>g</a:t>
            </a:r>
            <a:r>
              <a:rPr lang="en-US" sz="2400" dirty="0" smtClean="0">
                <a:solidFill>
                  <a:srgbClr val="4F4074"/>
                </a:solidFill>
              </a:rPr>
              <a:t>uide </a:t>
            </a:r>
            <a:r>
              <a:rPr lang="en-US" sz="2400" dirty="0">
                <a:solidFill>
                  <a:srgbClr val="4F4074"/>
                </a:solidFill>
              </a:rPr>
              <a:t>f</a:t>
            </a:r>
            <a:r>
              <a:rPr lang="en-US" sz="2400" dirty="0" smtClean="0">
                <a:solidFill>
                  <a:srgbClr val="4F4074"/>
                </a:solidFill>
              </a:rPr>
              <a:t>or </a:t>
            </a:r>
            <a:r>
              <a:rPr lang="en-US" sz="2400" dirty="0">
                <a:solidFill>
                  <a:srgbClr val="4F4074"/>
                </a:solidFill>
              </a:rPr>
              <a:t>n</a:t>
            </a:r>
            <a:r>
              <a:rPr lang="en-US" sz="2400" dirty="0" smtClean="0">
                <a:solidFill>
                  <a:srgbClr val="4F4074"/>
                </a:solidFill>
              </a:rPr>
              <a:t>ew </a:t>
            </a:r>
            <a:r>
              <a:rPr lang="en-US" sz="2400" dirty="0">
                <a:solidFill>
                  <a:srgbClr val="4F4074"/>
                </a:solidFill>
              </a:rPr>
              <a:t>s</a:t>
            </a:r>
            <a:r>
              <a:rPr lang="en-US" sz="2400" dirty="0" smtClean="0">
                <a:solidFill>
                  <a:srgbClr val="4F4074"/>
                </a:solidFill>
              </a:rPr>
              <a:t>taff</a:t>
            </a:r>
            <a:r>
              <a:rPr lang="en-US" sz="2400" dirty="0" smtClean="0">
                <a:solidFill>
                  <a:srgbClr val="4F4074"/>
                </a:solidFill>
              </a:rPr>
              <a:t>’ free to members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Access to all our professional </a:t>
            </a:r>
            <a:r>
              <a:rPr lang="en-US" sz="2400" dirty="0" smtClean="0">
                <a:solidFill>
                  <a:srgbClr val="4F4074"/>
                </a:solidFill>
              </a:rPr>
              <a:t>publications, our </a:t>
            </a:r>
            <a:r>
              <a:rPr lang="en-US" sz="2400" dirty="0" smtClean="0">
                <a:solidFill>
                  <a:srgbClr val="4F4074"/>
                </a:solidFill>
              </a:rPr>
              <a:t>specialist networks for young members, fixed term staff, prison educators, adult educators and researchers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4"/>
          <p:cNvSpPr txBox="1">
            <a:spLocks noChangeArrowheads="1"/>
          </p:cNvSpPr>
          <p:nvPr/>
        </p:nvSpPr>
        <p:spPr bwMode="auto">
          <a:xfrm>
            <a:off x="2987824" y="4365104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0491" name="Picture 21" descr="leftnav13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4F4074"/>
                </a:solidFill>
                <a:latin typeface="Verdana" charset="0"/>
              </a:rPr>
              <a:t>Campaigning on your behalf</a:t>
            </a:r>
            <a:endParaRPr lang="en-US" sz="4000" b="1" dirty="0" smtClean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800" b="1" dirty="0" smtClean="0">
                <a:solidFill>
                  <a:srgbClr val="4F4074"/>
                </a:solidFill>
              </a:rPr>
              <a:t>Nationally: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Defending your pay and conditions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Defending access to public education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Making the case for more funding for education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Lobbying for greater status and professional support for educators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8" name="Text Box 12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2539" name="Picture 16" descr="leftnav17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63713" y="765175"/>
            <a:ext cx="72009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strike="noStrike" kern="0" cap="none" spc="0" normalizeH="0" baseline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+mj-cs"/>
              </a:rPr>
              <a:t>Campaigning on your behalf</a:t>
            </a:r>
            <a:endParaRPr kumimoji="0" lang="en-US" sz="4000" b="1" i="0" strike="noStrike" kern="0" cap="none" spc="0" normalizeH="0" baseline="0" noProof="0" dirty="0" smtClean="0">
              <a:ln>
                <a:noFill/>
              </a:ln>
              <a:solidFill>
                <a:srgbClr val="4F4074"/>
              </a:solidFill>
              <a:effectLst/>
              <a:uLnTx/>
              <a:uFillTx/>
              <a:latin typeface="Verdana" charset="0"/>
              <a:ea typeface="ＭＳ Ｐゴシック" charset="-128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835150" y="1989138"/>
            <a:ext cx="6635750" cy="43195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Locally: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*Please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insert local campaign info*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4F4074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 smtClean="0">
                <a:solidFill>
                  <a:srgbClr val="4F4074"/>
                </a:solidFill>
              </a:rPr>
              <a:t>*Please insert local campaign info*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800" kern="0" smtClean="0">
                <a:solidFill>
                  <a:srgbClr val="4F4074"/>
                </a:solidFill>
              </a:rPr>
              <a:t>*Please insert local campaign info*</a:t>
            </a:r>
            <a:endParaRPr lang="en-US" sz="2800" kern="0" dirty="0" smtClean="0">
              <a:solidFill>
                <a:srgbClr val="4F4074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11" name="Picture 16" descr="leftnav17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4F4074"/>
                </a:solidFill>
                <a:latin typeface="Verdana" charset="0"/>
              </a:rPr>
              <a:t>Be part of something bigger</a:t>
            </a:r>
            <a:endParaRPr lang="en-US" sz="4000" b="1" dirty="0" smtClean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With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110,000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members we are the biggest union for tertiary education staff in the world</a:t>
            </a:r>
          </a:p>
          <a:p>
            <a:pPr eaLnBrk="1" hangingPunct="1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We are part of a 6 million strong UK trade union movement</a:t>
            </a:r>
          </a:p>
          <a:p>
            <a:pPr eaLnBrk="1" hangingPunct="1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We are described by The Guardian as ‘the UK’s leading academic lobby’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763688" y="1844824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1050" y="1989138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3200" u="sng">
              <a:solidFill>
                <a:srgbClr val="4F4074"/>
              </a:solidFill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6636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403648" y="4149080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>
                <a:solidFill>
                  <a:srgbClr val="4F4074"/>
                </a:solidFill>
              </a:rPr>
              <a:t> </a:t>
            </a:r>
            <a:endParaRPr lang="en-US">
              <a:solidFill>
                <a:srgbClr val="4F4074"/>
              </a:solidFill>
            </a:endParaRPr>
          </a:p>
          <a:p>
            <a:pPr algn="just">
              <a:spcBef>
                <a:spcPct val="50000"/>
              </a:spcBef>
            </a:pPr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92275" y="5157788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400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4F40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9" grpId="0"/>
      <p:bldP spid="205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4F4074"/>
                </a:solidFill>
                <a:latin typeface="Verdana" charset="0"/>
              </a:rPr>
              <a:t>UCU: join YOUR community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75" y="2132856"/>
            <a:ext cx="6737350" cy="4247307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The largest community of academic professionals in the UK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A proven track record of representing the specialist interests of staff in further and higher education 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We are a vibrant democratic community improving the working lives of education staff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The voice of our profession to government and employers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1050" y="1989138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3200" u="sng">
              <a:solidFill>
                <a:srgbClr val="4F4074"/>
              </a:solidFill>
            </a:endParaRP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8683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835150" y="4149725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>
                <a:solidFill>
                  <a:srgbClr val="4F4074"/>
                </a:solidFill>
              </a:rPr>
              <a:t> </a:t>
            </a:r>
            <a:endParaRPr lang="en-US">
              <a:solidFill>
                <a:srgbClr val="4F4074"/>
              </a:solidFill>
            </a:endParaRPr>
          </a:p>
          <a:p>
            <a:pPr algn="just">
              <a:spcBef>
                <a:spcPct val="50000"/>
              </a:spcBef>
            </a:pPr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92275" y="5157788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400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4F40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9" grpId="0"/>
      <p:bldP spid="205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30725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60648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051720" y="2564904"/>
            <a:ext cx="684053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u="sng" dirty="0" smtClean="0">
                <a:solidFill>
                  <a:srgbClr val="4F4074"/>
                </a:solidFill>
              </a:rPr>
              <a:t>Joining us</a:t>
            </a:r>
          </a:p>
          <a:p>
            <a:pPr algn="ctr">
              <a:spcBef>
                <a:spcPct val="50000"/>
              </a:spcBef>
            </a:pPr>
            <a:r>
              <a:rPr lang="en-GB" sz="2800" dirty="0" smtClean="0">
                <a:solidFill>
                  <a:srgbClr val="4F4074"/>
                </a:solidFill>
              </a:rPr>
              <a:t>You can join today here: </a:t>
            </a:r>
            <a:r>
              <a:rPr lang="en-GB" sz="2800" dirty="0" smtClean="0">
                <a:solidFill>
                  <a:srgbClr val="4F4074"/>
                </a:solidFill>
                <a:hlinkClick r:id="rId5"/>
              </a:rPr>
              <a:t>http://www.ucu.org.uk/join</a:t>
            </a:r>
            <a:r>
              <a:rPr lang="en-GB" sz="2800" dirty="0" smtClean="0">
                <a:solidFill>
                  <a:srgbClr val="4F4074"/>
                </a:solidFill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GB" sz="2800" dirty="0" smtClean="0">
                <a:solidFill>
                  <a:srgbClr val="4F4074"/>
                </a:solidFill>
              </a:rPr>
              <a:t>Monthly fees start from just </a:t>
            </a:r>
            <a:r>
              <a:rPr lang="en-GB" sz="2800" dirty="0" smtClean="0">
                <a:solidFill>
                  <a:srgbClr val="4F4074"/>
                </a:solidFill>
              </a:rPr>
              <a:t>99p a </a:t>
            </a:r>
            <a:r>
              <a:rPr lang="en-GB" sz="2800" dirty="0" smtClean="0">
                <a:solidFill>
                  <a:srgbClr val="4F4074"/>
                </a:solidFill>
              </a:rPr>
              <a:t>month and you receive tax relief on your subscriptions. 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333</Words>
  <Application>Microsoft Office PowerPoint</Application>
  <PresentationFormat>On-screen Show (4:3)</PresentationFormat>
  <Paragraphs>53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Verdana</vt:lpstr>
      <vt:lpstr>Default Design</vt:lpstr>
      <vt:lpstr>PowerPoint Presentation</vt:lpstr>
      <vt:lpstr>UCU: who we are</vt:lpstr>
      <vt:lpstr>UCU: you’re better off with us</vt:lpstr>
      <vt:lpstr>Helping you build your career</vt:lpstr>
      <vt:lpstr>Campaigning on your behalf</vt:lpstr>
      <vt:lpstr>PowerPoint Presentation</vt:lpstr>
      <vt:lpstr>Be part of something bigger</vt:lpstr>
      <vt:lpstr>UCU: join YOUR community</vt:lpstr>
      <vt:lpstr>PowerPoint Presentation</vt:lpstr>
    </vt:vector>
  </TitlesOfParts>
  <Company>NATFHE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 Crowther</dc:creator>
  <cp:lastModifiedBy>Edward Bailey</cp:lastModifiedBy>
  <cp:revision>56</cp:revision>
  <dcterms:created xsi:type="dcterms:W3CDTF">2007-10-15T12:18:27Z</dcterms:created>
  <dcterms:modified xsi:type="dcterms:W3CDTF">2015-09-15T13:40:04Z</dcterms:modified>
</cp:coreProperties>
</file>