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6" r:id="rId8"/>
    <p:sldId id="263" r:id="rId9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074"/>
    <a:srgbClr val="E74B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055145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cy-GB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9823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cy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891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3</a:t>
            </a:fld>
            <a:endParaRPr lang="cy-GB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594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66405-3EBC-4325-BBFC-C5C475DC6374}" type="slidenum">
              <a:rPr lang="en-US"/>
              <a:pPr/>
              <a:t>4</a:t>
            </a:fld>
            <a:endParaRPr lang="cy-GB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3370496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cy-GB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067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6</a:t>
            </a:fld>
            <a:endParaRPr lang="cy-GB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4204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7</a:t>
            </a:fld>
            <a:endParaRPr lang="cy-GB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1874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8</a:t>
            </a:fld>
            <a:endParaRPr lang="cy-GB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25737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3937" y="260648"/>
            <a:ext cx="5403849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08145" y="2104260"/>
            <a:ext cx="684053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y-GB" sz="1800" dirty="0"/>
          </a:p>
          <a:p>
            <a:pPr algn="ctr">
              <a:spcBef>
                <a:spcPct val="50000"/>
              </a:spcBef>
            </a:pPr>
            <a:r>
              <a:rPr lang="en-GB" sz="4400" b="1" dirty="0" smtClean="0">
                <a:solidFill>
                  <a:srgbClr val="4F4074"/>
                </a:solidFill>
              </a:rPr>
              <a:t>Pam ddylech chi ddod </a:t>
            </a:r>
            <a:r>
              <a:rPr lang="en-GB" sz="4400" b="1" dirty="0" err="1" smtClean="0">
                <a:solidFill>
                  <a:srgbClr val="4F4074"/>
                </a:solidFill>
              </a:rPr>
              <a:t>yn</a:t>
            </a:r>
            <a:r>
              <a:rPr lang="en-GB" sz="4400" b="1" dirty="0" smtClean="0">
                <a:solidFill>
                  <a:srgbClr val="4F4074"/>
                </a:solidFill>
              </a:rPr>
              <a:t> </a:t>
            </a:r>
            <a:r>
              <a:rPr lang="en-GB" sz="4400" b="1" dirty="0" err="1" smtClean="0">
                <a:solidFill>
                  <a:srgbClr val="4F4074"/>
                </a:solidFill>
              </a:rPr>
              <a:t>aelod</a:t>
            </a:r>
            <a:r>
              <a:rPr lang="en-GB" sz="4400" b="1" dirty="0">
                <a:solidFill>
                  <a:srgbClr val="4F4074"/>
                </a:solidFill>
              </a:rPr>
              <a:t/>
            </a:r>
            <a:br>
              <a:rPr lang="en-GB" sz="4400" b="1" dirty="0">
                <a:solidFill>
                  <a:srgbClr val="4F4074"/>
                </a:solidFill>
              </a:rPr>
            </a:br>
            <a:r>
              <a:rPr lang="en-GB" sz="4400" b="1" dirty="0">
                <a:solidFill>
                  <a:srgbClr val="E74B92"/>
                </a:solidFill>
              </a:rPr>
              <a:t>Why you should become a member</a:t>
            </a:r>
            <a:endParaRPr lang="en-US" sz="4400" b="1" dirty="0">
              <a:solidFill>
                <a:srgbClr val="E74B92"/>
              </a:solidFill>
            </a:endParaRPr>
          </a:p>
          <a:p>
            <a:pPr algn="ctr">
              <a:spcBef>
                <a:spcPct val="50000"/>
              </a:spcBef>
            </a:pPr>
            <a:endParaRPr lang="cy-GB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116632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UCU: pwy </a:t>
            </a:r>
            <a:r>
              <a:rPr lang="en-GB" sz="4000" b="1" dirty="0" err="1" smtClean="0">
                <a:solidFill>
                  <a:srgbClr val="4F4074"/>
                </a:solidFill>
                <a:latin typeface="Verdana" charset="0"/>
              </a:rPr>
              <a:t>ydym</a:t>
            </a:r>
            <a:r>
              <a:rPr lang="en-GB" sz="4000" b="1" dirty="0" smtClean="0">
                <a:solidFill>
                  <a:srgbClr val="4F4074"/>
                </a:solidFill>
                <a:latin typeface="Verdana" charset="0"/>
              </a:rPr>
              <a:t> </a:t>
            </a:r>
            <a:r>
              <a:rPr lang="en-GB" sz="4000" b="1" dirty="0" err="1" smtClean="0">
                <a:solidFill>
                  <a:srgbClr val="4F4074"/>
                </a:solidFill>
                <a:latin typeface="Verdana" charset="0"/>
              </a:rPr>
              <a:t>ni</a:t>
            </a:r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/>
            </a:r>
            <a:br>
              <a:rPr lang="en-GB" sz="4000" b="1" dirty="0">
                <a:solidFill>
                  <a:schemeClr val="accent6"/>
                </a:solidFill>
                <a:latin typeface="Verdana" charset="0"/>
              </a:rPr>
            </a:br>
            <a:r>
              <a:rPr lang="en-GB" sz="4000" b="1" dirty="0">
                <a:solidFill>
                  <a:srgbClr val="E74B92"/>
                </a:solidFill>
                <a:latin typeface="Verdana" charset="0"/>
              </a:rPr>
              <a:t>UCU: who we are</a:t>
            </a:r>
            <a:endParaRPr lang="cy-GB" sz="40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cy-GB" dirty="0" smtClean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79712" y="1340768"/>
            <a:ext cx="705643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4F4074"/>
                </a:solidFill>
              </a:rPr>
              <a:t>Mae UCU yn cynrychioli staff academaidd a phroffesiynol ym maes addysg bellach ac uwch:</a:t>
            </a:r>
          </a:p>
          <a:p>
            <a:r>
              <a:rPr lang="en-US" sz="2000" dirty="0">
                <a:solidFill>
                  <a:srgbClr val="E74B92"/>
                </a:solidFill>
              </a:rPr>
              <a:t>UCU represents academic and professional staff in further and higher education</a:t>
            </a:r>
            <a:r>
              <a:rPr lang="en-US" sz="2000" dirty="0" smtClean="0">
                <a:solidFill>
                  <a:srgbClr val="E74B92"/>
                </a:solidFill>
              </a:rPr>
              <a:t>:</a:t>
            </a:r>
          </a:p>
          <a:p>
            <a:endParaRPr lang="en-US" sz="2000" dirty="0" smtClean="0">
              <a:solidFill>
                <a:schemeClr val="accent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F4074"/>
                </a:solidFill>
                <a:latin typeface="+mj-lt"/>
              </a:rPr>
              <a:t>Darlithwyr </a:t>
            </a:r>
            <a:r>
              <a:rPr lang="en-GB" sz="2000" dirty="0">
                <a:solidFill>
                  <a:srgbClr val="4F4074"/>
                </a:solidFill>
                <a:latin typeface="+mj-lt"/>
              </a:rPr>
              <a:t>ac </a:t>
            </a:r>
            <a:r>
              <a:rPr lang="en-GB" sz="2000" dirty="0" smtClean="0">
                <a:solidFill>
                  <a:srgbClr val="4F4074"/>
                </a:solidFill>
                <a:latin typeface="+mj-lt"/>
              </a:rPr>
              <a:t>athrawon</a:t>
            </a:r>
            <a:r>
              <a:rPr lang="en-GB" sz="2000" dirty="0" smtClean="0">
                <a:solidFill>
                  <a:schemeClr val="accent6"/>
                </a:solidFill>
                <a:latin typeface="+mj-lt"/>
              </a:rPr>
              <a:t/>
            </a:r>
            <a:br>
              <a:rPr lang="en-GB" sz="2000" dirty="0" smtClean="0">
                <a:solidFill>
                  <a:schemeClr val="accent6"/>
                </a:solidFill>
                <a:latin typeface="+mj-lt"/>
              </a:rPr>
            </a:br>
            <a:r>
              <a:rPr lang="en-GB" sz="2000" dirty="0" smtClean="0">
                <a:solidFill>
                  <a:srgbClr val="E74B92"/>
                </a:solidFill>
                <a:latin typeface="+mj-lt"/>
              </a:rPr>
              <a:t>L</a:t>
            </a:r>
            <a:r>
              <a:rPr lang="en-GB" sz="2000" dirty="0" smtClean="0">
                <a:solidFill>
                  <a:srgbClr val="E74B92"/>
                </a:solidFill>
              </a:rPr>
              <a:t>ecturers </a:t>
            </a:r>
            <a:r>
              <a:rPr lang="en-GB" sz="2000" dirty="0">
                <a:solidFill>
                  <a:srgbClr val="E74B92"/>
                </a:solidFill>
              </a:rPr>
              <a:t>and </a:t>
            </a:r>
            <a:r>
              <a:rPr lang="en-GB" sz="2000" dirty="0" smtClean="0">
                <a:solidFill>
                  <a:srgbClr val="E74B92"/>
                </a:solidFill>
              </a:rPr>
              <a:t>professors</a:t>
            </a:r>
            <a:endParaRPr lang="en-GB" sz="2000" dirty="0">
              <a:solidFill>
                <a:srgbClr val="E74B92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F4074"/>
                </a:solidFill>
                <a:latin typeface="+mj-lt"/>
              </a:rPr>
              <a:t>Tiwtoriaid ac ymchwilwyr</a:t>
            </a:r>
            <a:r>
              <a:rPr lang="en-GB" sz="2000" dirty="0" smtClean="0">
                <a:solidFill>
                  <a:schemeClr val="accent6"/>
                </a:solidFill>
                <a:latin typeface="+mj-lt"/>
              </a:rPr>
              <a:t/>
            </a:r>
            <a:br>
              <a:rPr lang="en-GB" sz="2000" dirty="0" smtClean="0">
                <a:solidFill>
                  <a:schemeClr val="accent6"/>
                </a:solidFill>
                <a:latin typeface="+mj-lt"/>
              </a:rPr>
            </a:br>
            <a:r>
              <a:rPr lang="en-GB" sz="2000" dirty="0" smtClean="0">
                <a:solidFill>
                  <a:srgbClr val="E74B92"/>
                </a:solidFill>
              </a:rPr>
              <a:t>Tutors </a:t>
            </a:r>
            <a:r>
              <a:rPr lang="en-GB" sz="2000" dirty="0">
                <a:solidFill>
                  <a:srgbClr val="E74B92"/>
                </a:solidFill>
              </a:rPr>
              <a:t>and </a:t>
            </a:r>
            <a:r>
              <a:rPr lang="en-GB" sz="2000" dirty="0" smtClean="0">
                <a:solidFill>
                  <a:srgbClr val="E74B92"/>
                </a:solidFill>
              </a:rPr>
              <a:t>researchers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F4074"/>
                </a:solidFill>
                <a:latin typeface="+mj-lt"/>
              </a:rPr>
              <a:t>Hyfforddwyr</a:t>
            </a:r>
            <a:r>
              <a:rPr lang="en-GB" sz="2000" dirty="0" smtClean="0">
                <a:solidFill>
                  <a:schemeClr val="accent6"/>
                </a:solidFill>
                <a:latin typeface="+mj-lt"/>
              </a:rPr>
              <a:t/>
            </a:r>
            <a:br>
              <a:rPr lang="en-GB" sz="2000" dirty="0" smtClean="0">
                <a:solidFill>
                  <a:schemeClr val="accent6"/>
                </a:solidFill>
                <a:latin typeface="+mj-lt"/>
              </a:rPr>
            </a:br>
            <a:r>
              <a:rPr lang="en-GB" sz="2000" dirty="0" smtClean="0">
                <a:solidFill>
                  <a:srgbClr val="E74B92"/>
                </a:solidFill>
              </a:rPr>
              <a:t>Instructors </a:t>
            </a:r>
            <a:r>
              <a:rPr lang="en-GB" sz="2000" dirty="0">
                <a:solidFill>
                  <a:srgbClr val="E74B92"/>
                </a:solidFill>
              </a:rPr>
              <a:t>and </a:t>
            </a:r>
            <a:r>
              <a:rPr lang="en-GB" sz="2000" dirty="0" smtClean="0">
                <a:solidFill>
                  <a:srgbClr val="E74B92"/>
                </a:solidFill>
              </a:rPr>
              <a:t>trainers</a:t>
            </a:r>
            <a:endParaRPr lang="en-GB" sz="700" dirty="0">
              <a:solidFill>
                <a:srgbClr val="E74B9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4F4074"/>
                </a:solidFill>
                <a:latin typeface="+mj-lt"/>
              </a:rPr>
              <a:t>Uwch</a:t>
            </a:r>
            <a:r>
              <a:rPr lang="en-GB" sz="2000" dirty="0">
                <a:solidFill>
                  <a:srgbClr val="4F4074"/>
                </a:solidFill>
                <a:latin typeface="+mj-lt"/>
              </a:rPr>
              <a:t> staff a </a:t>
            </a:r>
            <a:r>
              <a:rPr lang="en-GB" sz="2000" dirty="0" err="1">
                <a:solidFill>
                  <a:srgbClr val="4F4074"/>
                </a:solidFill>
                <a:latin typeface="+mj-lt"/>
              </a:rPr>
              <a:t>rheolwyr</a:t>
            </a:r>
            <a:r>
              <a:rPr lang="en-GB" sz="2000" dirty="0">
                <a:solidFill>
                  <a:srgbClr val="4F4074"/>
                </a:solidFill>
                <a:latin typeface="+mj-lt"/>
              </a:rPr>
              <a:t> </a:t>
            </a:r>
            <a:r>
              <a:rPr lang="en-GB" sz="2000" dirty="0" err="1" smtClean="0">
                <a:solidFill>
                  <a:srgbClr val="4F4074"/>
                </a:solidFill>
                <a:latin typeface="+mj-lt"/>
              </a:rPr>
              <a:t>proffesiynol</a:t>
            </a:r>
            <a:r>
              <a:rPr lang="en-GB" sz="2000" dirty="0">
                <a:solidFill>
                  <a:schemeClr val="accent6"/>
                </a:solidFill>
                <a:latin typeface="+mj-lt"/>
              </a:rPr>
              <a:t/>
            </a:r>
            <a:br>
              <a:rPr lang="en-GB" sz="2000" dirty="0">
                <a:solidFill>
                  <a:schemeClr val="accent6"/>
                </a:solidFill>
                <a:latin typeface="+mj-lt"/>
              </a:rPr>
            </a:br>
            <a:r>
              <a:rPr lang="en-GB" sz="2000" dirty="0" smtClean="0">
                <a:solidFill>
                  <a:srgbClr val="E74B92"/>
                </a:solidFill>
                <a:latin typeface="+mj-lt"/>
              </a:rPr>
              <a:t>Senior </a:t>
            </a:r>
            <a:r>
              <a:rPr lang="en-GB" sz="2000" dirty="0">
                <a:solidFill>
                  <a:srgbClr val="E74B92"/>
                </a:solidFill>
                <a:latin typeface="+mj-lt"/>
              </a:rPr>
              <a:t>professional staff and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4F4074"/>
                </a:solidFill>
              </a:rPr>
              <a:t>Staff </a:t>
            </a:r>
            <a:r>
              <a:rPr lang="en-GB" sz="2000" dirty="0">
                <a:solidFill>
                  <a:srgbClr val="4F4074"/>
                </a:solidFill>
              </a:rPr>
              <a:t>gweinyddol, cyfrifiadurol a staff llyfrgell (prifysgolion cyn 1992 </a:t>
            </a:r>
            <a:r>
              <a:rPr lang="en-GB" sz="2000" dirty="0" err="1">
                <a:solidFill>
                  <a:srgbClr val="4F4074"/>
                </a:solidFill>
              </a:rPr>
              <a:t>yn</a:t>
            </a:r>
            <a:r>
              <a:rPr lang="en-GB" sz="2000" dirty="0">
                <a:solidFill>
                  <a:srgbClr val="4F4074"/>
                </a:solidFill>
              </a:rPr>
              <a:t> </a:t>
            </a:r>
            <a:r>
              <a:rPr lang="en-GB" sz="2000" dirty="0" err="1" smtClean="0">
                <a:solidFill>
                  <a:srgbClr val="4F4074"/>
                </a:solidFill>
              </a:rPr>
              <a:t>unig</a:t>
            </a:r>
            <a:r>
              <a:rPr lang="en-GB" sz="2000" dirty="0" smtClean="0">
                <a:solidFill>
                  <a:srgbClr val="4F4074"/>
                </a:solidFill>
              </a:rPr>
              <a:t>)</a:t>
            </a:r>
            <a:r>
              <a:rPr lang="en-US" sz="2000" dirty="0">
                <a:solidFill>
                  <a:schemeClr val="accent6"/>
                </a:solidFill>
              </a:rPr>
              <a:t/>
            </a:r>
            <a:br>
              <a:rPr lang="en-US" sz="2000" dirty="0">
                <a:solidFill>
                  <a:schemeClr val="accent6"/>
                </a:solidFill>
              </a:rPr>
            </a:br>
            <a:r>
              <a:rPr lang="en-GB" sz="2000" dirty="0" smtClean="0">
                <a:solidFill>
                  <a:srgbClr val="E74B92"/>
                </a:solidFill>
              </a:rPr>
              <a:t>Admin</a:t>
            </a:r>
            <a:r>
              <a:rPr lang="en-GB" sz="2000" dirty="0">
                <a:solidFill>
                  <a:srgbClr val="E74B92"/>
                </a:solidFill>
              </a:rPr>
              <a:t>, library and computing staff (pre-92 universities only)</a:t>
            </a:r>
          </a:p>
          <a:p>
            <a:endParaRPr lang="cy-GB" sz="32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570807"/>
            <a:ext cx="7056909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rgbClr val="4F4074"/>
                </a:solidFill>
                <a:latin typeface="Verdana" charset="0"/>
              </a:rPr>
              <a:t>UCU: rydych chi'n well </a:t>
            </a:r>
            <a:r>
              <a:rPr lang="en-GB" sz="3600" b="1" dirty="0" err="1" smtClean="0">
                <a:solidFill>
                  <a:srgbClr val="4F4074"/>
                </a:solidFill>
                <a:latin typeface="Verdana" charset="0"/>
              </a:rPr>
              <a:t>gyda</a:t>
            </a:r>
            <a:r>
              <a:rPr lang="en-GB" sz="3600" b="1" dirty="0" smtClean="0">
                <a:solidFill>
                  <a:srgbClr val="4F4074"/>
                </a:solidFill>
                <a:latin typeface="Verdana" charset="0"/>
              </a:rPr>
              <a:t> </a:t>
            </a:r>
            <a:r>
              <a:rPr lang="en-GB" sz="3600" b="1" dirty="0" err="1" smtClean="0">
                <a:solidFill>
                  <a:srgbClr val="4F4074"/>
                </a:solidFill>
                <a:latin typeface="Verdana" charset="0"/>
              </a:rPr>
              <a:t>ni</a:t>
            </a:r>
            <a:r>
              <a:rPr lang="en-GB" sz="3600" b="1" dirty="0" smtClean="0">
                <a:solidFill>
                  <a:srgbClr val="4F4074"/>
                </a:solidFill>
                <a:latin typeface="Verdana" charset="0"/>
              </a:rPr>
              <a:t/>
            </a:r>
            <a:br>
              <a:rPr lang="en-GB" sz="3600" b="1" dirty="0" smtClean="0">
                <a:solidFill>
                  <a:srgbClr val="4F4074"/>
                </a:solidFill>
                <a:latin typeface="Verdana" charset="0"/>
              </a:rPr>
            </a:br>
            <a:r>
              <a:rPr lang="en-GB" sz="3600" b="1" dirty="0" smtClean="0">
                <a:solidFill>
                  <a:srgbClr val="E74B92"/>
                </a:solidFill>
                <a:latin typeface="Verdana" charset="0"/>
              </a:rPr>
              <a:t>UCU</a:t>
            </a:r>
            <a:r>
              <a:rPr lang="en-GB" sz="3600" b="1" dirty="0">
                <a:solidFill>
                  <a:srgbClr val="E74B92"/>
                </a:solidFill>
                <a:latin typeface="Verdana" charset="0"/>
              </a:rPr>
              <a:t>: you’re better off with us</a:t>
            </a:r>
            <a:endParaRPr lang="cy-GB" sz="36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endParaRPr lang="cy-GB" dirty="0" smtClean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753958" y="1989138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57375" y="2348880"/>
            <a:ext cx="70358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solidFill>
                  <a:srgbClr val="4F4074"/>
                </a:solidFill>
              </a:rPr>
              <a:t>Cynrychiolaeth os bydd gennych broblem yn y gwaith – llynedd, llwyddom ni i sicrhau mwy na £7miliwn mewn setliadau cyfreithiol </a:t>
            </a:r>
            <a:r>
              <a:rPr lang="en-US" dirty="0" err="1">
                <a:solidFill>
                  <a:srgbClr val="4F4074"/>
                </a:solidFill>
              </a:rPr>
              <a:t>i'n</a:t>
            </a:r>
            <a:r>
              <a:rPr lang="en-US" dirty="0">
                <a:solidFill>
                  <a:srgbClr val="4F4074"/>
                </a:solidFill>
              </a:rPr>
              <a:t> </a:t>
            </a:r>
            <a:r>
              <a:rPr lang="en-US" dirty="0" err="1" smtClean="0">
                <a:solidFill>
                  <a:srgbClr val="4F4074"/>
                </a:solidFill>
              </a:rPr>
              <a:t>haelodau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rgbClr val="E74B92"/>
                </a:solidFill>
              </a:rPr>
              <a:t>Representation </a:t>
            </a:r>
            <a:r>
              <a:rPr lang="en-US" dirty="0">
                <a:solidFill>
                  <a:srgbClr val="E74B92"/>
                </a:solidFill>
              </a:rPr>
              <a:t>if you have a problem at work – last year we won more than  £7million in legal settlements for our </a:t>
            </a:r>
            <a:r>
              <a:rPr lang="en-US" dirty="0" smtClean="0">
                <a:solidFill>
                  <a:srgbClr val="E74B92"/>
                </a:solidFill>
              </a:rPr>
              <a:t>members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4F4074"/>
                </a:solidFill>
              </a:rPr>
              <a:t>Negodi</a:t>
            </a:r>
            <a:r>
              <a:rPr lang="en-US" dirty="0" smtClean="0">
                <a:solidFill>
                  <a:srgbClr val="4F4074"/>
                </a:solidFill>
              </a:rPr>
              <a:t> </a:t>
            </a:r>
            <a:r>
              <a:rPr lang="en-US" dirty="0">
                <a:solidFill>
                  <a:srgbClr val="4F4074"/>
                </a:solidFill>
              </a:rPr>
              <a:t>eich cyflog ac </a:t>
            </a:r>
            <a:r>
              <a:rPr lang="en-US" dirty="0" err="1" smtClean="0">
                <a:solidFill>
                  <a:srgbClr val="4F4074"/>
                </a:solidFill>
              </a:rPr>
              <a:t>amodau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rgbClr val="E74B92"/>
                </a:solidFill>
              </a:rPr>
              <a:t>Negotiation </a:t>
            </a:r>
            <a:r>
              <a:rPr lang="en-US" dirty="0">
                <a:solidFill>
                  <a:srgbClr val="E74B92"/>
                </a:solidFill>
              </a:rPr>
              <a:t>of your pay and </a:t>
            </a:r>
            <a:r>
              <a:rPr lang="en-US" dirty="0" smtClean="0">
                <a:solidFill>
                  <a:srgbClr val="E74B92"/>
                </a:solidFill>
              </a:rPr>
              <a:t>conditions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4F4074"/>
                </a:solidFill>
              </a:rPr>
              <a:t>Lobïo</a:t>
            </a:r>
            <a:r>
              <a:rPr lang="en-US" dirty="0" smtClean="0">
                <a:solidFill>
                  <a:srgbClr val="4F4074"/>
                </a:solidFill>
              </a:rPr>
              <a:t> </a:t>
            </a:r>
            <a:r>
              <a:rPr lang="en-US" dirty="0">
                <a:solidFill>
                  <a:srgbClr val="4F4074"/>
                </a:solidFill>
              </a:rPr>
              <a:t>i wella statws staff addysg bellach ac </a:t>
            </a:r>
            <a:r>
              <a:rPr lang="en-US" dirty="0" err="1" smtClean="0">
                <a:solidFill>
                  <a:srgbClr val="4F4074"/>
                </a:solidFill>
              </a:rPr>
              <a:t>uwch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rgbClr val="E74B92"/>
                </a:solidFill>
              </a:rPr>
              <a:t>Lobbying </a:t>
            </a:r>
            <a:r>
              <a:rPr lang="en-US" dirty="0">
                <a:solidFill>
                  <a:srgbClr val="E74B92"/>
                </a:solidFill>
              </a:rPr>
              <a:t>to improve the status of further and higher education staff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663" y="249498"/>
            <a:ext cx="7200900" cy="1143000"/>
          </a:xfrm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rgbClr val="4F4074"/>
                </a:solidFill>
                <a:latin typeface="Verdana" charset="0"/>
              </a:rPr>
              <a:t>Rhoi cymorth i chi i </a:t>
            </a:r>
            <a:r>
              <a:rPr lang="en-GB" sz="3200" b="1" dirty="0" err="1" smtClean="0">
                <a:solidFill>
                  <a:srgbClr val="4F4074"/>
                </a:solidFill>
                <a:latin typeface="Verdana" charset="0"/>
              </a:rPr>
              <a:t>ddatblygu'ch</a:t>
            </a:r>
            <a:r>
              <a:rPr lang="en-GB" sz="3200" b="1" dirty="0" smtClean="0">
                <a:solidFill>
                  <a:srgbClr val="4F4074"/>
                </a:solidFill>
                <a:latin typeface="Verdana" charset="0"/>
              </a:rPr>
              <a:t> </a:t>
            </a:r>
            <a:r>
              <a:rPr lang="en-GB" sz="3200" b="1" dirty="0" err="1" smtClean="0">
                <a:solidFill>
                  <a:srgbClr val="4F4074"/>
                </a:solidFill>
                <a:latin typeface="Verdana" charset="0"/>
              </a:rPr>
              <a:t>gyrfa</a:t>
            </a:r>
            <a:r>
              <a:rPr lang="en-GB" sz="3200" b="1" dirty="0">
                <a:solidFill>
                  <a:srgbClr val="4F4074"/>
                </a:solidFill>
                <a:latin typeface="Verdana" charset="0"/>
              </a:rPr>
              <a:t/>
            </a:r>
            <a:br>
              <a:rPr lang="en-GB" sz="3200" b="1" dirty="0">
                <a:solidFill>
                  <a:srgbClr val="4F4074"/>
                </a:solidFill>
                <a:latin typeface="Verdana" charset="0"/>
              </a:rPr>
            </a:br>
            <a:r>
              <a:rPr lang="en-GB" sz="3200" b="1" dirty="0">
                <a:solidFill>
                  <a:srgbClr val="E74B92"/>
                </a:solidFill>
                <a:latin typeface="Verdana" charset="0"/>
              </a:rPr>
              <a:t>Helping you build your career</a:t>
            </a:r>
            <a:endParaRPr lang="cy-GB" sz="32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556792"/>
            <a:ext cx="6635750" cy="54006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4F4074"/>
                </a:solidFill>
              </a:rPr>
              <a:t>Hyfforddiant DPP gan gynnwys rheoli ystafell ddosbarth, gofal llais, a chyhoeddi </a:t>
            </a:r>
            <a:r>
              <a:rPr lang="en-US" sz="2000" dirty="0" err="1" smtClean="0">
                <a:solidFill>
                  <a:srgbClr val="4F4074"/>
                </a:solidFill>
              </a:rPr>
              <a:t>eich</a:t>
            </a:r>
            <a:r>
              <a:rPr lang="en-US" sz="2000" dirty="0" smtClean="0">
                <a:solidFill>
                  <a:srgbClr val="4F4074"/>
                </a:solidFill>
              </a:rPr>
              <a:t> </a:t>
            </a:r>
            <a:r>
              <a:rPr lang="en-US" sz="2000" dirty="0" err="1" smtClean="0">
                <a:solidFill>
                  <a:srgbClr val="4F4074"/>
                </a:solidFill>
              </a:rPr>
              <a:t>gwaith</a:t>
            </a:r>
            <a:r>
              <a:rPr lang="en-US" sz="2000" dirty="0" smtClean="0">
                <a:solidFill>
                  <a:srgbClr val="4F4074"/>
                </a:solidFill>
              </a:rPr>
              <a:t/>
            </a:r>
            <a:br>
              <a:rPr lang="en-US" sz="2000" dirty="0" smtClean="0">
                <a:solidFill>
                  <a:srgbClr val="4F4074"/>
                </a:solidFill>
              </a:rPr>
            </a:br>
            <a:r>
              <a:rPr lang="en-US" sz="2000" dirty="0" smtClean="0">
                <a:solidFill>
                  <a:srgbClr val="E74B92"/>
                </a:solidFill>
              </a:rPr>
              <a:t>CPD </a:t>
            </a:r>
            <a:r>
              <a:rPr lang="en-US" sz="2000" dirty="0">
                <a:solidFill>
                  <a:srgbClr val="E74B92"/>
                </a:solidFill>
              </a:rPr>
              <a:t>training including classroom management, voice care, and getting published</a:t>
            </a:r>
          </a:p>
          <a:p>
            <a:pPr eaLnBrk="1" hangingPunct="1"/>
            <a:r>
              <a:rPr lang="en-US" sz="2000" dirty="0" smtClean="0">
                <a:solidFill>
                  <a:srgbClr val="4F4074"/>
                </a:solidFill>
              </a:rPr>
              <a:t>Mae ein 'Canllaw Gyrfaoedd Cynnar ar gyfer Staff Newydd' yn rhad ac am ddim </a:t>
            </a:r>
            <a:r>
              <a:rPr lang="en-US" sz="2000" dirty="0" err="1" smtClean="0">
                <a:solidFill>
                  <a:srgbClr val="4F4074"/>
                </a:solidFill>
              </a:rPr>
              <a:t>i'n</a:t>
            </a:r>
            <a:r>
              <a:rPr lang="en-US" sz="2000" dirty="0" smtClean="0">
                <a:solidFill>
                  <a:srgbClr val="4F4074"/>
                </a:solidFill>
              </a:rPr>
              <a:t> </a:t>
            </a:r>
            <a:r>
              <a:rPr lang="en-US" sz="2000" dirty="0" err="1" smtClean="0">
                <a:solidFill>
                  <a:srgbClr val="4F4074"/>
                </a:solidFill>
              </a:rPr>
              <a:t>haelodau</a:t>
            </a:r>
            <a:r>
              <a:rPr lang="en-US" sz="2000" dirty="0" smtClean="0">
                <a:solidFill>
                  <a:srgbClr val="4F4074"/>
                </a:solidFill>
              </a:rPr>
              <a:t/>
            </a:r>
            <a:br>
              <a:rPr lang="en-US" sz="2000" dirty="0" smtClean="0">
                <a:solidFill>
                  <a:srgbClr val="4F4074"/>
                </a:solidFill>
              </a:rPr>
            </a:br>
            <a:r>
              <a:rPr lang="en-US" sz="2000" dirty="0" smtClean="0">
                <a:solidFill>
                  <a:srgbClr val="E74B92"/>
                </a:solidFill>
              </a:rPr>
              <a:t>Our ‘Early Careers Guide For New Staff’ free to members</a:t>
            </a:r>
            <a:endParaRPr lang="en-US" sz="2000" dirty="0" smtClean="0">
              <a:solidFill>
                <a:srgbClr val="4F4074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4F4074"/>
                </a:solidFill>
              </a:rPr>
              <a:t>Defnydd o'n holl gyhoeddiadau proffesiynol gan gynnwys ein cylchgrawn 'UC', ein rhwydweithiau arbenigol ar gyfer aelodau ifanc, staff cyfnod penodol, addysgwyr mewn carchardai, addysgwyr oedolion ac </a:t>
            </a:r>
            <a:r>
              <a:rPr lang="en-US" sz="2000" dirty="0" err="1" smtClean="0">
                <a:solidFill>
                  <a:srgbClr val="4F4074"/>
                </a:solidFill>
              </a:rPr>
              <a:t>ymchwilwyr</a:t>
            </a:r>
            <a:r>
              <a:rPr lang="en-US" sz="2000" dirty="0">
                <a:solidFill>
                  <a:srgbClr val="4F4074"/>
                </a:solidFill>
              </a:rPr>
              <a:t/>
            </a:r>
            <a:br>
              <a:rPr lang="en-US" sz="2000" dirty="0">
                <a:solidFill>
                  <a:srgbClr val="4F4074"/>
                </a:solidFill>
              </a:rPr>
            </a:br>
            <a:r>
              <a:rPr lang="en-US" sz="2000" dirty="0" smtClean="0">
                <a:solidFill>
                  <a:srgbClr val="E74B92"/>
                </a:solidFill>
              </a:rPr>
              <a:t>Access </a:t>
            </a:r>
            <a:r>
              <a:rPr lang="en-US" sz="2000" dirty="0">
                <a:solidFill>
                  <a:srgbClr val="E74B92"/>
                </a:solidFill>
              </a:rPr>
              <a:t>to all our professional publications including our magazine ‘UC’, our specialist networks for young members, fixed term staff, prison educators, adult educators and researchers</a:t>
            </a:r>
          </a:p>
          <a:p>
            <a:pPr eaLnBrk="1" hangingPunct="1"/>
            <a:endParaRPr lang="en-US" sz="2400" dirty="0" smtClean="0">
              <a:solidFill>
                <a:srgbClr val="4F4074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20491" name="Picture 21" descr="leftnav1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6458" y="396182"/>
            <a:ext cx="72009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rgbClr val="4F4074"/>
                </a:solidFill>
                <a:latin typeface="Verdana" charset="0"/>
              </a:rPr>
              <a:t>Ymgyrchu ar </a:t>
            </a:r>
            <a:r>
              <a:rPr lang="en-GB" sz="3600" b="1" dirty="0" err="1" smtClean="0">
                <a:solidFill>
                  <a:srgbClr val="4F4074"/>
                </a:solidFill>
                <a:latin typeface="Verdana" charset="0"/>
              </a:rPr>
              <a:t>eich</a:t>
            </a:r>
            <a:r>
              <a:rPr lang="en-GB" sz="3600" b="1" dirty="0" smtClean="0">
                <a:solidFill>
                  <a:srgbClr val="4F4074"/>
                </a:solidFill>
                <a:latin typeface="Verdana" charset="0"/>
              </a:rPr>
              <a:t> </a:t>
            </a:r>
            <a:r>
              <a:rPr lang="en-GB" sz="3600" b="1" dirty="0" err="1" smtClean="0">
                <a:solidFill>
                  <a:srgbClr val="4F4074"/>
                </a:solidFill>
                <a:latin typeface="Verdana" charset="0"/>
              </a:rPr>
              <a:t>rhan</a:t>
            </a:r>
            <a:r>
              <a:rPr lang="en-GB" sz="3600" b="1" dirty="0">
                <a:solidFill>
                  <a:srgbClr val="4F4074"/>
                </a:solidFill>
                <a:latin typeface="Verdana" charset="0"/>
              </a:rPr>
              <a:t/>
            </a:r>
            <a:br>
              <a:rPr lang="en-GB" sz="3600" b="1" dirty="0">
                <a:solidFill>
                  <a:srgbClr val="4F4074"/>
                </a:solidFill>
                <a:latin typeface="Verdana" charset="0"/>
              </a:rPr>
            </a:br>
            <a:r>
              <a:rPr lang="en-GB" sz="3600" b="1" dirty="0">
                <a:solidFill>
                  <a:srgbClr val="E74B92"/>
                </a:solidFill>
                <a:latin typeface="Verdana" charset="0"/>
              </a:rPr>
              <a:t>Campaigning on your behalf</a:t>
            </a:r>
            <a:endParaRPr lang="cy-GB" sz="36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772816"/>
            <a:ext cx="6635750" cy="4752230"/>
          </a:xfrm>
        </p:spPr>
        <p:txBody>
          <a:bodyPr/>
          <a:lstStyle/>
          <a:p>
            <a:pPr marL="0" eaLnBrk="1" hangingPunct="1">
              <a:buNone/>
            </a:pPr>
            <a:r>
              <a:rPr lang="en-US" sz="2400" b="1" dirty="0" err="1" smtClean="0">
                <a:solidFill>
                  <a:srgbClr val="4F4074"/>
                </a:solidFill>
              </a:rPr>
              <a:t>Yn</a:t>
            </a:r>
            <a:r>
              <a:rPr lang="en-US" sz="2400" b="1" dirty="0" smtClean="0">
                <a:solidFill>
                  <a:srgbClr val="4F4074"/>
                </a:solidFill>
              </a:rPr>
              <a:t> </a:t>
            </a:r>
            <a:r>
              <a:rPr lang="en-US" sz="2400" b="1" dirty="0" err="1" smtClean="0">
                <a:solidFill>
                  <a:srgbClr val="4F4074"/>
                </a:solidFill>
              </a:rPr>
              <a:t>genedlaethol</a:t>
            </a:r>
            <a:r>
              <a:rPr lang="en-US" sz="2400" b="1" dirty="0" smtClean="0">
                <a:solidFill>
                  <a:srgbClr val="4F4074"/>
                </a:solidFill>
              </a:rPr>
              <a:t>:</a:t>
            </a:r>
            <a:br>
              <a:rPr lang="en-US" sz="2400" b="1" dirty="0" smtClean="0">
                <a:solidFill>
                  <a:srgbClr val="4F4074"/>
                </a:solidFill>
              </a:rPr>
            </a:br>
            <a:r>
              <a:rPr lang="en-US" sz="2400" b="1" dirty="0" smtClean="0">
                <a:solidFill>
                  <a:srgbClr val="E74B92"/>
                </a:solidFill>
              </a:rPr>
              <a:t>Nationally:</a:t>
            </a:r>
            <a:endParaRPr lang="en-US" sz="2400" b="1" dirty="0">
              <a:solidFill>
                <a:srgbClr val="E74B92"/>
              </a:solidFill>
            </a:endParaRP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Amddiffyn</a:t>
            </a:r>
            <a:r>
              <a:rPr lang="en-US" sz="2400" dirty="0" smtClean="0">
                <a:solidFill>
                  <a:srgbClr val="4F4074"/>
                </a:solidFill>
              </a:rPr>
              <a:t> eich cyflog ac </a:t>
            </a:r>
            <a:r>
              <a:rPr lang="en-US" sz="2400" dirty="0" err="1" smtClean="0">
                <a:solidFill>
                  <a:srgbClr val="4F4074"/>
                </a:solidFill>
              </a:rPr>
              <a:t>amodau</a:t>
            </a:r>
            <a:r>
              <a:rPr lang="en-US" sz="2400" dirty="0" smtClean="0">
                <a:solidFill>
                  <a:srgbClr val="4F4074"/>
                </a:solidFill>
              </a:rPr>
              <a:t/>
            </a:r>
            <a:br>
              <a:rPr lang="en-US" sz="2400" dirty="0" smtClean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Defending </a:t>
            </a:r>
            <a:r>
              <a:rPr lang="en-US" sz="2400" dirty="0">
                <a:solidFill>
                  <a:srgbClr val="E74B92"/>
                </a:solidFill>
              </a:rPr>
              <a:t>your pay and conditions</a:t>
            </a: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Amddiffyn</a:t>
            </a:r>
            <a:r>
              <a:rPr lang="en-US" sz="2400" dirty="0" smtClean="0">
                <a:solidFill>
                  <a:srgbClr val="4F4074"/>
                </a:solidFill>
              </a:rPr>
              <a:t> mynediad at </a:t>
            </a:r>
            <a:r>
              <a:rPr lang="en-US" sz="2400" dirty="0" err="1" smtClean="0">
                <a:solidFill>
                  <a:srgbClr val="4F4074"/>
                </a:solidFill>
              </a:rPr>
              <a:t>addysg</a:t>
            </a:r>
            <a:r>
              <a:rPr lang="en-US" sz="2400" dirty="0" smtClean="0">
                <a:solidFill>
                  <a:srgbClr val="4F4074"/>
                </a:solidFill>
              </a:rPr>
              <a:t> </a:t>
            </a:r>
            <a:r>
              <a:rPr lang="en-US" sz="2400" dirty="0" err="1" smtClean="0">
                <a:solidFill>
                  <a:srgbClr val="4F4074"/>
                </a:solidFill>
              </a:rPr>
              <a:t>gyhoeddus</a:t>
            </a:r>
            <a:r>
              <a:rPr lang="en-US" sz="2400" dirty="0">
                <a:solidFill>
                  <a:srgbClr val="4F4074"/>
                </a:solidFill>
              </a:rPr>
              <a:t/>
            </a:r>
            <a:br>
              <a:rPr lang="en-US" sz="2400" dirty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Defending </a:t>
            </a:r>
            <a:r>
              <a:rPr lang="en-US" sz="2400" dirty="0">
                <a:solidFill>
                  <a:srgbClr val="E74B92"/>
                </a:solidFill>
              </a:rPr>
              <a:t>access to public education</a:t>
            </a: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Pwyso</a:t>
            </a:r>
            <a:r>
              <a:rPr lang="en-US" sz="2400" dirty="0" smtClean="0">
                <a:solidFill>
                  <a:srgbClr val="4F4074"/>
                </a:solidFill>
              </a:rPr>
              <a:t> am fwy o gyllid ar </a:t>
            </a:r>
            <a:r>
              <a:rPr lang="en-US" sz="2400" dirty="0" err="1" smtClean="0">
                <a:solidFill>
                  <a:srgbClr val="4F4074"/>
                </a:solidFill>
              </a:rPr>
              <a:t>gyfer</a:t>
            </a:r>
            <a:r>
              <a:rPr lang="en-US" sz="2400" dirty="0" smtClean="0">
                <a:solidFill>
                  <a:srgbClr val="4F4074"/>
                </a:solidFill>
              </a:rPr>
              <a:t> </a:t>
            </a:r>
            <a:r>
              <a:rPr lang="en-US" sz="2400" dirty="0" err="1" smtClean="0">
                <a:solidFill>
                  <a:srgbClr val="4F4074"/>
                </a:solidFill>
              </a:rPr>
              <a:t>addysg</a:t>
            </a:r>
            <a:r>
              <a:rPr lang="en-US" sz="2400" dirty="0" smtClean="0">
                <a:solidFill>
                  <a:srgbClr val="4F4074"/>
                </a:solidFill>
              </a:rPr>
              <a:t/>
            </a:r>
            <a:br>
              <a:rPr lang="en-US" sz="2400" dirty="0" smtClean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Making </a:t>
            </a:r>
            <a:r>
              <a:rPr lang="en-US" sz="2400" dirty="0">
                <a:solidFill>
                  <a:srgbClr val="E74B92"/>
                </a:solidFill>
              </a:rPr>
              <a:t>the case for more funding for </a:t>
            </a:r>
            <a:r>
              <a:rPr lang="en-US" sz="2400" dirty="0" smtClean="0">
                <a:solidFill>
                  <a:srgbClr val="E74B92"/>
                </a:solidFill>
              </a:rPr>
              <a:t>education</a:t>
            </a: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Lobïo</a:t>
            </a:r>
            <a:r>
              <a:rPr lang="en-US" sz="2400" dirty="0" smtClean="0">
                <a:solidFill>
                  <a:srgbClr val="4F4074"/>
                </a:solidFill>
              </a:rPr>
              <a:t> am well statws a chymorth proffesiynol </a:t>
            </a:r>
            <a:r>
              <a:rPr lang="en-US" sz="2400" dirty="0" err="1" smtClean="0">
                <a:solidFill>
                  <a:srgbClr val="4F4074"/>
                </a:solidFill>
              </a:rPr>
              <a:t>i</a:t>
            </a:r>
            <a:r>
              <a:rPr lang="en-US" sz="2400" dirty="0" smtClean="0">
                <a:solidFill>
                  <a:srgbClr val="4F4074"/>
                </a:solidFill>
              </a:rPr>
              <a:t> </a:t>
            </a:r>
            <a:r>
              <a:rPr lang="en-US" sz="2400" dirty="0" err="1" smtClean="0">
                <a:solidFill>
                  <a:srgbClr val="4F4074"/>
                </a:solidFill>
              </a:rPr>
              <a:t>addysgwyr</a:t>
            </a:r>
            <a:r>
              <a:rPr lang="en-US" sz="2400" dirty="0">
                <a:solidFill>
                  <a:srgbClr val="4F4074"/>
                </a:solidFill>
              </a:rPr>
              <a:t/>
            </a:r>
            <a:br>
              <a:rPr lang="en-US" sz="2400" dirty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Lobbying </a:t>
            </a:r>
            <a:r>
              <a:rPr lang="en-US" sz="2400" dirty="0">
                <a:solidFill>
                  <a:srgbClr val="E74B92"/>
                </a:solidFill>
              </a:rPr>
              <a:t>for greater status and professional support for educators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4F4074"/>
                </a:solidFill>
              </a:rPr>
              <a:t/>
            </a:r>
            <a:br>
              <a:rPr lang="en-US" sz="2800" dirty="0" smtClean="0">
                <a:solidFill>
                  <a:srgbClr val="4F4074"/>
                </a:solidFill>
              </a:rPr>
            </a:br>
            <a:endParaRPr lang="en-US" sz="2800" dirty="0" smtClean="0">
              <a:solidFill>
                <a:srgbClr val="4F4074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7592" y="420687"/>
            <a:ext cx="7477603" cy="1143000"/>
          </a:xfrm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rgbClr val="4F4074"/>
                </a:solidFill>
                <a:latin typeface="Verdana" charset="0"/>
              </a:rPr>
              <a:t>Byddwch yn rhan o </a:t>
            </a:r>
            <a:r>
              <a:rPr lang="en-GB" sz="3200" b="1" dirty="0" err="1" smtClean="0">
                <a:solidFill>
                  <a:srgbClr val="4F4074"/>
                </a:solidFill>
                <a:latin typeface="Verdana" charset="0"/>
              </a:rPr>
              <a:t>rywbeth</a:t>
            </a:r>
            <a:r>
              <a:rPr lang="en-GB" sz="3200" b="1" dirty="0" smtClean="0">
                <a:solidFill>
                  <a:srgbClr val="4F4074"/>
                </a:solidFill>
                <a:latin typeface="Verdana" charset="0"/>
              </a:rPr>
              <a:t> </a:t>
            </a:r>
            <a:r>
              <a:rPr lang="en-GB" sz="3200" b="1" dirty="0" err="1" smtClean="0">
                <a:solidFill>
                  <a:srgbClr val="4F4074"/>
                </a:solidFill>
                <a:latin typeface="Verdana" charset="0"/>
              </a:rPr>
              <a:t>mwy</a:t>
            </a:r>
            <a:r>
              <a:rPr lang="en-GB" sz="3200" b="1" dirty="0" smtClean="0">
                <a:solidFill>
                  <a:srgbClr val="4F4074"/>
                </a:solidFill>
                <a:latin typeface="Verdana" charset="0"/>
              </a:rPr>
              <a:t/>
            </a:r>
            <a:br>
              <a:rPr lang="en-GB" sz="3200" b="1" dirty="0" smtClean="0">
                <a:solidFill>
                  <a:srgbClr val="4F4074"/>
                </a:solidFill>
                <a:latin typeface="Verdana" charset="0"/>
              </a:rPr>
            </a:br>
            <a:r>
              <a:rPr lang="en-GB" sz="3200" b="1" dirty="0" smtClean="0">
                <a:solidFill>
                  <a:srgbClr val="E74B92"/>
                </a:solidFill>
                <a:latin typeface="Verdana" charset="0"/>
              </a:rPr>
              <a:t>Be </a:t>
            </a:r>
            <a:r>
              <a:rPr lang="en-GB" sz="3200" b="1" dirty="0">
                <a:solidFill>
                  <a:srgbClr val="E74B92"/>
                </a:solidFill>
                <a:latin typeface="Verdana" charset="0"/>
              </a:rPr>
              <a:t>part of something bigger</a:t>
            </a:r>
            <a:endParaRPr lang="cy-GB" sz="32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8965" y="1484784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cy-GB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4F4074"/>
                </a:solidFill>
              </a:rPr>
              <a:t>Gyda bron 120,000 o aelodau, ni yw'r undeb addysg drydyddol mwyaf y </a:t>
            </a:r>
            <a:r>
              <a:rPr lang="en-US" sz="2400" dirty="0" err="1" smtClean="0">
                <a:solidFill>
                  <a:srgbClr val="4F4074"/>
                </a:solidFill>
              </a:rPr>
              <a:t>byd</a:t>
            </a:r>
            <a:r>
              <a:rPr lang="en-US" sz="2400" dirty="0" smtClean="0">
                <a:solidFill>
                  <a:srgbClr val="4F4074"/>
                </a:solidFill>
              </a:rPr>
              <a:t/>
            </a:r>
            <a:br>
              <a:rPr lang="en-US" sz="2400" dirty="0" smtClean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With </a:t>
            </a:r>
            <a:r>
              <a:rPr lang="en-US" sz="2400" dirty="0">
                <a:solidFill>
                  <a:srgbClr val="E74B92"/>
                </a:solidFill>
              </a:rPr>
              <a:t>120,000 members we are the biggest union for tertiary education staff in the world</a:t>
            </a: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Rydym</a:t>
            </a:r>
            <a:r>
              <a:rPr lang="en-US" sz="2400" dirty="0" smtClean="0">
                <a:solidFill>
                  <a:srgbClr val="4F4074"/>
                </a:solidFill>
              </a:rPr>
              <a:t> yn rhan o undeb llafur Prydeinig sydd â 6 miliwn o </a:t>
            </a:r>
            <a:r>
              <a:rPr lang="en-US" sz="2400" dirty="0" err="1" smtClean="0">
                <a:solidFill>
                  <a:srgbClr val="4F4074"/>
                </a:solidFill>
              </a:rPr>
              <a:t>aelodau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We </a:t>
            </a:r>
            <a:r>
              <a:rPr lang="en-US" sz="2400" dirty="0">
                <a:solidFill>
                  <a:srgbClr val="E74B92"/>
                </a:solidFill>
              </a:rPr>
              <a:t>are part of a 6 million strong UK trade union movement</a:t>
            </a:r>
          </a:p>
          <a:p>
            <a:pPr eaLnBrk="1" hangingPunct="1"/>
            <a:r>
              <a:rPr lang="en-US" sz="2400" dirty="0" err="1" smtClean="0">
                <a:solidFill>
                  <a:srgbClr val="4F4074"/>
                </a:solidFill>
              </a:rPr>
              <a:t>Yn</a:t>
            </a:r>
            <a:r>
              <a:rPr lang="en-US" sz="2400" dirty="0" smtClean="0">
                <a:solidFill>
                  <a:srgbClr val="4F4074"/>
                </a:solidFill>
              </a:rPr>
              <a:t> ôl The Guardian, ni yw lobïwyr academaidd mwyaf </a:t>
            </a:r>
            <a:r>
              <a:rPr lang="en-US" sz="2400" dirty="0" err="1" smtClean="0">
                <a:solidFill>
                  <a:srgbClr val="4F4074"/>
                </a:solidFill>
              </a:rPr>
              <a:t>blaenllaw'r</a:t>
            </a:r>
            <a:r>
              <a:rPr lang="en-US" sz="2400" dirty="0" smtClean="0">
                <a:solidFill>
                  <a:srgbClr val="4F4074"/>
                </a:solidFill>
              </a:rPr>
              <a:t> DU</a:t>
            </a:r>
            <a:br>
              <a:rPr lang="en-US" sz="2400" dirty="0" smtClean="0">
                <a:solidFill>
                  <a:srgbClr val="4F4074"/>
                </a:solidFill>
              </a:rPr>
            </a:br>
            <a:r>
              <a:rPr lang="en-US" sz="2400" dirty="0" smtClean="0">
                <a:solidFill>
                  <a:srgbClr val="E74B92"/>
                </a:solidFill>
              </a:rPr>
              <a:t>We </a:t>
            </a:r>
            <a:r>
              <a:rPr lang="en-US" sz="2400" dirty="0">
                <a:solidFill>
                  <a:srgbClr val="E74B92"/>
                </a:solidFill>
              </a:rPr>
              <a:t>are described by The Guardian as ‘the UK’s leading academic lobby’</a:t>
            </a:r>
          </a:p>
          <a:p>
            <a:pPr eaLnBrk="1" hangingPunct="1"/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7848872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4F4074"/>
                </a:solidFill>
                <a:latin typeface="Verdana" charset="0"/>
              </a:rPr>
              <a:t>UCU: ymunwch â'ch </a:t>
            </a:r>
            <a:r>
              <a:rPr lang="en-US" sz="3200" b="1" dirty="0" err="1" smtClean="0">
                <a:solidFill>
                  <a:srgbClr val="4F4074"/>
                </a:solidFill>
                <a:latin typeface="Verdana" charset="0"/>
              </a:rPr>
              <a:t>cymuned</a:t>
            </a:r>
            <a:r>
              <a:rPr lang="en-US" sz="3200" b="1" dirty="0" smtClean="0">
                <a:solidFill>
                  <a:srgbClr val="4F4074"/>
                </a:solidFill>
                <a:latin typeface="Verdana" charset="0"/>
              </a:rPr>
              <a:t> CHI</a:t>
            </a:r>
            <a:br>
              <a:rPr lang="en-US" sz="3200" b="1" dirty="0" smtClean="0">
                <a:solidFill>
                  <a:srgbClr val="4F4074"/>
                </a:solidFill>
                <a:latin typeface="Verdana" charset="0"/>
              </a:rPr>
            </a:br>
            <a:r>
              <a:rPr lang="en-US" sz="3200" b="1" dirty="0" smtClean="0">
                <a:solidFill>
                  <a:srgbClr val="E74B92"/>
                </a:solidFill>
                <a:latin typeface="Verdana" charset="0"/>
              </a:rPr>
              <a:t>UCU</a:t>
            </a:r>
            <a:r>
              <a:rPr lang="en-US" sz="3200" b="1" dirty="0">
                <a:solidFill>
                  <a:srgbClr val="E74B92"/>
                </a:solidFill>
                <a:latin typeface="Verdana" charset="0"/>
              </a:rPr>
              <a:t>: join YOUR community</a:t>
            </a:r>
            <a:endParaRPr lang="en-US" sz="3200" b="1" dirty="0" smtClean="0">
              <a:solidFill>
                <a:srgbClr val="E74B92"/>
              </a:solidFill>
              <a:latin typeface="Verdana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9409" y="1649375"/>
            <a:ext cx="6737350" cy="4247307"/>
          </a:xfrm>
        </p:spPr>
        <p:txBody>
          <a:bodyPr/>
          <a:lstStyle/>
          <a:p>
            <a:pPr eaLnBrk="1" hangingPunct="1"/>
            <a:r>
              <a:rPr lang="en-US" sz="2100" dirty="0" smtClean="0">
                <a:solidFill>
                  <a:srgbClr val="4F4074"/>
                </a:solidFill>
              </a:rPr>
              <a:t>Y gymuned fwyaf o weithwyr proffesiynol academaidd yn y DU</a:t>
            </a:r>
            <a:br>
              <a:rPr lang="en-US" sz="2100" dirty="0" smtClean="0">
                <a:solidFill>
                  <a:srgbClr val="4F4074"/>
                </a:solidFill>
              </a:rPr>
            </a:br>
            <a:r>
              <a:rPr lang="en-US" sz="2100" dirty="0" smtClean="0">
                <a:solidFill>
                  <a:srgbClr val="E74B92"/>
                </a:solidFill>
              </a:rPr>
              <a:t>The </a:t>
            </a:r>
            <a:r>
              <a:rPr lang="en-US" sz="2100" dirty="0">
                <a:solidFill>
                  <a:srgbClr val="E74B92"/>
                </a:solidFill>
              </a:rPr>
              <a:t>largest community of academic professionals in the UK</a:t>
            </a:r>
          </a:p>
          <a:p>
            <a:pPr eaLnBrk="1" hangingPunct="1"/>
            <a:r>
              <a:rPr lang="en-US" sz="2100" dirty="0" smtClean="0">
                <a:solidFill>
                  <a:srgbClr val="4F4074"/>
                </a:solidFill>
              </a:rPr>
              <a:t>Hanes llwyddiannus o gynrychioli buddiannau arbenigol staff ym maes addysg bellach ac </a:t>
            </a:r>
            <a:r>
              <a:rPr lang="en-US" sz="2100" dirty="0" err="1" smtClean="0">
                <a:solidFill>
                  <a:srgbClr val="4F4074"/>
                </a:solidFill>
              </a:rPr>
              <a:t>uwch</a:t>
            </a:r>
            <a:r>
              <a:rPr lang="en-US" sz="2100" dirty="0">
                <a:solidFill>
                  <a:srgbClr val="4F4074"/>
                </a:solidFill>
              </a:rPr>
              <a:t/>
            </a:r>
            <a:br>
              <a:rPr lang="en-US" sz="2100" dirty="0">
                <a:solidFill>
                  <a:srgbClr val="4F4074"/>
                </a:solidFill>
              </a:rPr>
            </a:br>
            <a:r>
              <a:rPr lang="en-US" sz="2100" dirty="0" smtClean="0">
                <a:solidFill>
                  <a:srgbClr val="E74B92"/>
                </a:solidFill>
              </a:rPr>
              <a:t>A </a:t>
            </a:r>
            <a:r>
              <a:rPr lang="en-US" sz="2100" dirty="0">
                <a:solidFill>
                  <a:srgbClr val="E74B92"/>
                </a:solidFill>
              </a:rPr>
              <a:t>proven track record of representing the specialist interests of staff in further and higher education </a:t>
            </a:r>
          </a:p>
          <a:p>
            <a:pPr eaLnBrk="1" hangingPunct="1"/>
            <a:r>
              <a:rPr lang="en-US" sz="2100" dirty="0" err="1" smtClean="0">
                <a:solidFill>
                  <a:srgbClr val="4F4074"/>
                </a:solidFill>
              </a:rPr>
              <a:t>Rydym</a:t>
            </a:r>
            <a:r>
              <a:rPr lang="en-US" sz="2100" dirty="0" smtClean="0">
                <a:solidFill>
                  <a:srgbClr val="4F4074"/>
                </a:solidFill>
              </a:rPr>
              <a:t> yn gymuned ddemocrataidd, fywiog sy'n gwella bywyd gweithio staff </a:t>
            </a:r>
            <a:r>
              <a:rPr lang="en-US" sz="2100" dirty="0" err="1" smtClean="0">
                <a:solidFill>
                  <a:srgbClr val="4F4074"/>
                </a:solidFill>
              </a:rPr>
              <a:t>addysg</a:t>
            </a:r>
            <a:r>
              <a:rPr lang="en-US" sz="2100" dirty="0" smtClean="0">
                <a:solidFill>
                  <a:srgbClr val="4F4074"/>
                </a:solidFill>
              </a:rPr>
              <a:t/>
            </a:r>
            <a:br>
              <a:rPr lang="en-US" sz="2100" dirty="0" smtClean="0">
                <a:solidFill>
                  <a:srgbClr val="4F4074"/>
                </a:solidFill>
              </a:rPr>
            </a:br>
            <a:r>
              <a:rPr lang="en-US" sz="2100" dirty="0" smtClean="0">
                <a:solidFill>
                  <a:srgbClr val="E74B92"/>
                </a:solidFill>
              </a:rPr>
              <a:t>We </a:t>
            </a:r>
            <a:r>
              <a:rPr lang="en-US" sz="2100" dirty="0">
                <a:solidFill>
                  <a:srgbClr val="E74B92"/>
                </a:solidFill>
              </a:rPr>
              <a:t>are a vibrant democratic community improving the working lives of education staff</a:t>
            </a:r>
          </a:p>
          <a:p>
            <a:pPr eaLnBrk="1" hangingPunct="1"/>
            <a:r>
              <a:rPr lang="en-US" sz="2100" dirty="0" err="1" smtClean="0">
                <a:solidFill>
                  <a:srgbClr val="4F4074"/>
                </a:solidFill>
              </a:rPr>
              <a:t>Llais</a:t>
            </a:r>
            <a:r>
              <a:rPr lang="en-US" sz="2100" dirty="0" smtClean="0">
                <a:solidFill>
                  <a:srgbClr val="4F4074"/>
                </a:solidFill>
              </a:rPr>
              <a:t> ein proffesiwn i'r llywodraeth a </a:t>
            </a:r>
            <a:r>
              <a:rPr lang="en-US" sz="2100" dirty="0" err="1" smtClean="0">
                <a:solidFill>
                  <a:srgbClr val="4F4074"/>
                </a:solidFill>
              </a:rPr>
              <a:t>chyflogwyr</a:t>
            </a:r>
            <a:r>
              <a:rPr lang="en-US" sz="2100" dirty="0">
                <a:solidFill>
                  <a:srgbClr val="4F4074"/>
                </a:solidFill>
              </a:rPr>
              <a:t/>
            </a:r>
            <a:br>
              <a:rPr lang="en-US" sz="2100" dirty="0">
                <a:solidFill>
                  <a:srgbClr val="4F4074"/>
                </a:solidFill>
              </a:rPr>
            </a:br>
            <a:r>
              <a:rPr lang="en-US" sz="2100" dirty="0" smtClean="0">
                <a:solidFill>
                  <a:srgbClr val="E74B92"/>
                </a:solidFill>
              </a:rPr>
              <a:t>The </a:t>
            </a:r>
            <a:r>
              <a:rPr lang="en-US" sz="2100" dirty="0">
                <a:solidFill>
                  <a:srgbClr val="E74B92"/>
                </a:solidFill>
              </a:rPr>
              <a:t>voice of our profession to government and employers</a:t>
            </a:r>
          </a:p>
          <a:p>
            <a:pPr eaLnBrk="1" hangingPunct="1"/>
            <a:endParaRPr lang="en-US" sz="2400" dirty="0" smtClean="0">
              <a:solidFill>
                <a:srgbClr val="4F4074"/>
              </a:solidFill>
            </a:endParaRPr>
          </a:p>
          <a:p>
            <a:pPr eaLnBrk="1" hangingPunct="1"/>
            <a:endParaRPr lang="en-US" sz="2400" dirty="0" smtClean="0">
              <a:solidFill>
                <a:srgbClr val="4F4074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0711" y="116632"/>
            <a:ext cx="5155905" cy="212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847703" y="2371015"/>
            <a:ext cx="7308850" cy="400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u="sng" dirty="0" smtClean="0">
                <a:solidFill>
                  <a:srgbClr val="4F4074"/>
                </a:solidFill>
              </a:rPr>
              <a:t>Ymuno â </a:t>
            </a:r>
            <a:r>
              <a:rPr lang="en-GB" sz="3600" b="1" u="sng" dirty="0" err="1" smtClean="0">
                <a:solidFill>
                  <a:srgbClr val="4F4074"/>
                </a:solidFill>
              </a:rPr>
              <a:t>ni</a:t>
            </a:r>
            <a:r>
              <a:rPr lang="en-GB" sz="3600" b="1" dirty="0" smtClean="0">
                <a:solidFill>
                  <a:srgbClr val="4F4074"/>
                </a:solidFill>
              </a:rPr>
              <a:t>  </a:t>
            </a:r>
            <a:r>
              <a:rPr lang="en-GB" sz="3600" b="1" u="sng" dirty="0" smtClean="0">
                <a:solidFill>
                  <a:srgbClr val="E74B92"/>
                </a:solidFill>
              </a:rPr>
              <a:t>Joining us</a:t>
            </a:r>
            <a:endParaRPr lang="en-GB" sz="3600" b="1" u="sng" dirty="0" smtClean="0">
              <a:solidFill>
                <a:srgbClr val="4F4074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dirty="0" err="1" smtClean="0">
                <a:solidFill>
                  <a:srgbClr val="4F4074"/>
                </a:solidFill>
              </a:rPr>
              <a:t>Cewch</a:t>
            </a:r>
            <a:r>
              <a:rPr lang="en-GB" dirty="0" smtClean="0">
                <a:solidFill>
                  <a:srgbClr val="4F4074"/>
                </a:solidFill>
              </a:rPr>
              <a:t> </a:t>
            </a:r>
            <a:r>
              <a:rPr lang="en-GB" dirty="0" err="1" smtClean="0">
                <a:solidFill>
                  <a:srgbClr val="4F4074"/>
                </a:solidFill>
              </a:rPr>
              <a:t>ymuno</a:t>
            </a:r>
            <a:r>
              <a:rPr lang="en-GB" dirty="0" smtClean="0">
                <a:solidFill>
                  <a:srgbClr val="4F4074"/>
                </a:solidFill>
              </a:rPr>
              <a:t> </a:t>
            </a:r>
            <a:r>
              <a:rPr lang="en-GB" dirty="0" err="1" smtClean="0">
                <a:solidFill>
                  <a:srgbClr val="4F4074"/>
                </a:solidFill>
              </a:rPr>
              <a:t>heddiw</a:t>
            </a:r>
            <a:r>
              <a:rPr lang="en-GB" dirty="0" smtClean="0">
                <a:solidFill>
                  <a:srgbClr val="4F4074"/>
                </a:solidFill>
              </a:rPr>
              <a:t> </a:t>
            </a:r>
            <a:r>
              <a:rPr lang="en-GB" dirty="0" err="1" smtClean="0">
                <a:solidFill>
                  <a:srgbClr val="4F4074"/>
                </a:solidFill>
              </a:rPr>
              <a:t>yma</a:t>
            </a:r>
            <a:r>
              <a:rPr lang="en-GB" dirty="0" smtClean="0">
                <a:solidFill>
                  <a:srgbClr val="4F4074"/>
                </a:solidFill>
              </a:rPr>
              <a:t>   </a:t>
            </a:r>
            <a:r>
              <a:rPr lang="en-GB" dirty="0" smtClean="0">
                <a:solidFill>
                  <a:srgbClr val="E74B92"/>
                </a:solidFill>
              </a:rPr>
              <a:t>You can join today here</a:t>
            </a:r>
            <a:br>
              <a:rPr lang="en-GB" dirty="0" smtClean="0">
                <a:solidFill>
                  <a:srgbClr val="E74B92"/>
                </a:solidFill>
              </a:rPr>
            </a:br>
            <a:r>
              <a:rPr lang="en-GB" sz="2500" dirty="0" smtClean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sz="2500" dirty="0" smtClean="0"/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500" dirty="0" err="1" smtClean="0">
                <a:solidFill>
                  <a:srgbClr val="4F4074"/>
                </a:solidFill>
              </a:rPr>
              <a:t>Cewch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ymaelodi</a:t>
            </a:r>
            <a:r>
              <a:rPr lang="en-GB" sz="2500" dirty="0" smtClean="0">
                <a:solidFill>
                  <a:srgbClr val="4F4074"/>
                </a:solidFill>
              </a:rPr>
              <a:t> am </a:t>
            </a:r>
            <a:r>
              <a:rPr lang="en-GB" sz="2500" dirty="0" err="1" smtClean="0">
                <a:solidFill>
                  <a:srgbClr val="4F4074"/>
                </a:solidFill>
              </a:rPr>
              <a:t>gyn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lleied</a:t>
            </a:r>
            <a:r>
              <a:rPr lang="en-GB" sz="2500" dirty="0" smtClean="0">
                <a:solidFill>
                  <a:srgbClr val="4F4074"/>
                </a:solidFill>
              </a:rPr>
              <a:t> â £2.58 y </a:t>
            </a:r>
            <a:r>
              <a:rPr lang="en-GB" sz="2500" dirty="0" err="1" smtClean="0">
                <a:solidFill>
                  <a:srgbClr val="4F4074"/>
                </a:solidFill>
              </a:rPr>
              <a:t>mis</a:t>
            </a:r>
            <a:r>
              <a:rPr lang="en-GB" sz="2500" dirty="0" smtClean="0">
                <a:solidFill>
                  <a:srgbClr val="4F4074"/>
                </a:solidFill>
              </a:rPr>
              <a:t> ac </a:t>
            </a:r>
            <a:r>
              <a:rPr lang="en-GB" sz="2500" dirty="0" err="1" smtClean="0">
                <a:solidFill>
                  <a:srgbClr val="4F4074"/>
                </a:solidFill>
              </a:rPr>
              <a:t>ni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fydd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rhaid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talu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treth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ar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eich</a:t>
            </a:r>
            <a:r>
              <a:rPr lang="en-GB" sz="2500" dirty="0" smtClean="0">
                <a:solidFill>
                  <a:srgbClr val="4F4074"/>
                </a:solidFill>
              </a:rPr>
              <a:t> </a:t>
            </a:r>
            <a:r>
              <a:rPr lang="en-GB" sz="2500" dirty="0" err="1" smtClean="0">
                <a:solidFill>
                  <a:srgbClr val="4F4074"/>
                </a:solidFill>
              </a:rPr>
              <a:t>tanysgrifiadau</a:t>
            </a:r>
            <a:r>
              <a:rPr lang="en-GB" sz="2500" dirty="0" smtClean="0">
                <a:solidFill>
                  <a:srgbClr val="4F4074"/>
                </a:solidFill>
              </a:rPr>
              <a:t/>
            </a:r>
            <a:br>
              <a:rPr lang="en-GB" sz="2500" dirty="0" smtClean="0">
                <a:solidFill>
                  <a:srgbClr val="4F4074"/>
                </a:solidFill>
              </a:rPr>
            </a:br>
            <a:r>
              <a:rPr lang="en-GB" sz="2500" dirty="0" smtClean="0">
                <a:solidFill>
                  <a:srgbClr val="E74B92"/>
                </a:solidFill>
              </a:rPr>
              <a:t>Monthly fees start from just £2.58 a month and you receive tax relief on your subscriptions </a:t>
            </a:r>
          </a:p>
          <a:p>
            <a:pPr algn="ctr">
              <a:spcBef>
                <a:spcPct val="50000"/>
              </a:spcBef>
            </a:pPr>
            <a:endParaRPr lang="en-GB" sz="2800" dirty="0" smtClean="0">
              <a:solidFill>
                <a:srgbClr val="4F4074"/>
              </a:solidFill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79382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159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Verdana</vt:lpstr>
      <vt:lpstr>Default Design</vt:lpstr>
      <vt:lpstr>PowerPoint Presentation</vt:lpstr>
      <vt:lpstr>UCU: pwy ydym ni UCU: who we are</vt:lpstr>
      <vt:lpstr>UCU: rydych chi'n well gyda ni UCU: you’re better off with us</vt:lpstr>
      <vt:lpstr>Rhoi cymorth i chi i ddatblygu'ch gyrfa Helping you build your career</vt:lpstr>
      <vt:lpstr>Ymgyrchu ar eich rhan Campaigning on your behalf</vt:lpstr>
      <vt:lpstr>Byddwch yn rhan o rywbeth mwy Be part of something bigger</vt:lpstr>
      <vt:lpstr>UCU: ymunwch â'ch cymuned CHI 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Joe McCrory</cp:lastModifiedBy>
  <cp:revision>66</cp:revision>
  <dcterms:created xsi:type="dcterms:W3CDTF">2007-10-15T12:18:27Z</dcterms:created>
  <dcterms:modified xsi:type="dcterms:W3CDTF">2018-04-16T11:20:29Z</dcterms:modified>
</cp:coreProperties>
</file>